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4" r:id="rId9"/>
    <p:sldId id="272" r:id="rId10"/>
    <p:sldId id="273" r:id="rId11"/>
    <p:sldId id="274" r:id="rId12"/>
    <p:sldId id="275" r:id="rId13"/>
    <p:sldId id="276" r:id="rId14"/>
    <p:sldId id="267" r:id="rId15"/>
    <p:sldId id="268" r:id="rId16"/>
    <p:sldId id="269" r:id="rId17"/>
    <p:sldId id="277" r:id="rId18"/>
    <p:sldId id="278" r:id="rId19"/>
    <p:sldId id="279" r:id="rId20"/>
    <p:sldId id="280" r:id="rId21"/>
    <p:sldId id="27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15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83;&#1077;&#1085;&#1072;\Desktop\&#1082;&#1088;&#1072;&#1089;&#1085;&#1086;&#1076;&#1072;&#1088;%20&#1087;&#1088;&#1086;&#1077;&#1082;&#1090;&#1099;%20&#1083;&#1080;&#1094;&#1077;&#1081;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83;&#1077;&#1085;&#1072;\Desktop\&#1082;&#1088;&#1072;&#1089;&#1085;&#1086;&#1076;&#1072;&#1088;%20&#1087;&#1088;&#1086;&#1077;&#1082;&#1090;&#1099;%20&#1083;&#1080;&#1094;&#1077;&#1081;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83;&#1077;&#1085;&#1072;\Desktop\&#1082;&#1088;&#1072;&#1089;&#1085;&#1086;&#1076;&#1072;&#1088;%20&#1087;&#1088;&#1086;&#1077;&#1082;&#1090;&#1099;%20&#1083;&#1080;&#1094;&#1077;&#1081;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83;&#1077;&#1085;&#1072;\Desktop\&#1082;&#1088;&#1072;&#1089;&#1085;&#1086;&#1076;&#1072;&#1088;%20&#1087;&#1088;&#1086;&#1077;&#1082;&#1090;&#1099;%20&#1083;&#1080;&#1094;&#1077;&#1081;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83;&#1077;&#1085;&#1072;\Desktop\&#1082;&#1088;&#1072;&#1089;&#1085;&#1086;&#1076;&#1072;&#1088;%20&#1087;&#1088;&#1086;&#1077;&#1082;&#1090;&#1099;%20&#1083;&#1080;&#1094;&#1077;&#1081;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2;&#1083;&#1077;&#1085;&#1072;\Desktop\&#1082;&#1088;&#1072;&#1089;&#1085;&#1086;&#1076;&#1072;&#1088;%20&#1087;&#1088;&#1086;&#1077;&#1082;&#1090;&#1099;%20&#1083;&#1080;&#1094;&#1077;&#1081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sideWall>
    <c:backWall>
      <c:thickness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Лист1!$A$6:$A$7</c:f>
              <c:strCache>
                <c:ptCount val="2"/>
                <c:pt idx="0">
                  <c:v>"ДА"</c:v>
                </c:pt>
                <c:pt idx="1">
                  <c:v>"НЕТ"</c:v>
                </c:pt>
              </c:strCache>
            </c:strRef>
          </c:cat>
          <c:val>
            <c:numRef>
              <c:f>Лист1!$B$6:$B$7</c:f>
              <c:numCache>
                <c:formatCode>0.00%</c:formatCode>
                <c:ptCount val="2"/>
                <c:pt idx="0">
                  <c:v>0.58699999999999997</c:v>
                </c:pt>
                <c:pt idx="1">
                  <c:v>0.41299999999999998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430464"/>
        <c:axId val="93979392"/>
        <c:axId val="0"/>
      </c:bar3DChart>
      <c:catAx>
        <c:axId val="90430464"/>
        <c:scaling>
          <c:orientation val="minMax"/>
        </c:scaling>
        <c:delete val="0"/>
        <c:axPos val="b"/>
        <c:majorTickMark val="out"/>
        <c:minorTickMark val="none"/>
        <c:tickLblPos val="nextTo"/>
        <c:crossAx val="93979392"/>
        <c:crosses val="autoZero"/>
        <c:auto val="1"/>
        <c:lblAlgn val="ctr"/>
        <c:lblOffset val="100"/>
        <c:noMultiLvlLbl val="0"/>
      </c:catAx>
      <c:valAx>
        <c:axId val="939793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0430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Лист1!$A$9:$A$10</c:f>
              <c:strCache>
                <c:ptCount val="2"/>
                <c:pt idx="0">
                  <c:v>"ДА"</c:v>
                </c:pt>
                <c:pt idx="1">
                  <c:v>"НЕТ"</c:v>
                </c:pt>
              </c:strCache>
            </c:strRef>
          </c:cat>
          <c:val>
            <c:numRef>
              <c:f>Лист1!$B$9:$B$10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001792"/>
        <c:axId val="94028160"/>
        <c:axId val="0"/>
      </c:bar3DChart>
      <c:catAx>
        <c:axId val="94001792"/>
        <c:scaling>
          <c:orientation val="minMax"/>
        </c:scaling>
        <c:delete val="0"/>
        <c:axPos val="b"/>
        <c:majorTickMark val="out"/>
        <c:minorTickMark val="none"/>
        <c:tickLblPos val="nextTo"/>
        <c:crossAx val="94028160"/>
        <c:crosses val="autoZero"/>
        <c:auto val="1"/>
        <c:lblAlgn val="ctr"/>
        <c:lblOffset val="100"/>
        <c:noMultiLvlLbl val="0"/>
      </c:catAx>
      <c:valAx>
        <c:axId val="94028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4001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Лист1!$A$12:$A$13</c:f>
              <c:strCache>
                <c:ptCount val="2"/>
                <c:pt idx="0">
                  <c:v>"ДА"</c:v>
                </c:pt>
                <c:pt idx="1">
                  <c:v>"НЕТ"</c:v>
                </c:pt>
              </c:strCache>
            </c:strRef>
          </c:cat>
          <c:val>
            <c:numRef>
              <c:f>Лист1!$B$12:$B$13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454272"/>
        <c:axId val="90460160"/>
        <c:axId val="0"/>
      </c:bar3DChart>
      <c:catAx>
        <c:axId val="90454272"/>
        <c:scaling>
          <c:orientation val="minMax"/>
        </c:scaling>
        <c:delete val="0"/>
        <c:axPos val="b"/>
        <c:majorTickMark val="out"/>
        <c:minorTickMark val="none"/>
        <c:tickLblPos val="nextTo"/>
        <c:crossAx val="90460160"/>
        <c:crosses val="autoZero"/>
        <c:auto val="1"/>
        <c:lblAlgn val="ctr"/>
        <c:lblOffset val="100"/>
        <c:noMultiLvlLbl val="0"/>
      </c:catAx>
      <c:valAx>
        <c:axId val="90460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454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sideWall>
    <c:backWall>
      <c:thickness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Лист1!$A$1:$A$4</c:f>
              <c:strCache>
                <c:ptCount val="4"/>
                <c:pt idx="0">
                  <c:v>Остаются на орбите</c:v>
                </c:pt>
                <c:pt idx="1">
                  <c:v>Падают на Землю или в океан</c:v>
                </c:pt>
                <c:pt idx="2">
                  <c:v>Полностью сгорают в атмосфере</c:v>
                </c:pt>
                <c:pt idx="3">
                  <c:v>Не знают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0">
                  <c:v>0.21</c:v>
                </c:pt>
                <c:pt idx="1">
                  <c:v>0.46</c:v>
                </c:pt>
                <c:pt idx="2">
                  <c:v>0.15</c:v>
                </c:pt>
                <c:pt idx="3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490752"/>
        <c:axId val="90492288"/>
        <c:axId val="0"/>
      </c:bar3DChart>
      <c:catAx>
        <c:axId val="90490752"/>
        <c:scaling>
          <c:orientation val="minMax"/>
        </c:scaling>
        <c:delete val="0"/>
        <c:axPos val="b"/>
        <c:majorTickMark val="out"/>
        <c:minorTickMark val="none"/>
        <c:tickLblPos val="nextTo"/>
        <c:crossAx val="90492288"/>
        <c:crosses val="autoZero"/>
        <c:auto val="1"/>
        <c:lblAlgn val="ctr"/>
        <c:lblOffset val="100"/>
        <c:noMultiLvlLbl val="0"/>
      </c:catAx>
      <c:valAx>
        <c:axId val="90492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490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038838282469597E-2"/>
          <c:y val="3.9321833486946595E-2"/>
          <c:w val="0.80913866158887005"/>
          <c:h val="0.4474058415798786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Лист1!$A$33:$A$36</c:f>
              <c:strCache>
                <c:ptCount val="4"/>
                <c:pt idx="0">
                  <c:v>"ничего"</c:v>
                </c:pt>
                <c:pt idx="1">
                  <c:v>"собирать их мусоросборниками"</c:v>
                </c:pt>
                <c:pt idx="2">
                  <c:v>"затапливать в океане"</c:v>
                </c:pt>
                <c:pt idx="3">
                  <c:v>"взрывать в космосе"</c:v>
                </c:pt>
              </c:strCache>
            </c:strRef>
          </c:cat>
          <c:val>
            <c:numRef>
              <c:f>Лист1!$B$33:$B$36</c:f>
              <c:numCache>
                <c:formatCode>0%</c:formatCode>
                <c:ptCount val="4"/>
                <c:pt idx="0">
                  <c:v>0.18</c:v>
                </c:pt>
                <c:pt idx="1">
                  <c:v>0.73</c:v>
                </c:pt>
                <c:pt idx="2">
                  <c:v>0.06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539520"/>
        <c:axId val="90541056"/>
        <c:axId val="0"/>
      </c:bar3DChart>
      <c:catAx>
        <c:axId val="90539520"/>
        <c:scaling>
          <c:orientation val="minMax"/>
        </c:scaling>
        <c:delete val="0"/>
        <c:axPos val="b"/>
        <c:majorTickMark val="out"/>
        <c:minorTickMark val="none"/>
        <c:tickLblPos val="nextTo"/>
        <c:crossAx val="90541056"/>
        <c:crosses val="autoZero"/>
        <c:auto val="1"/>
        <c:lblAlgn val="ctr"/>
        <c:lblOffset val="100"/>
        <c:noMultiLvlLbl val="0"/>
      </c:catAx>
      <c:valAx>
        <c:axId val="905410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539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Лист1!$A$64:$A$67</c:f>
              <c:strCache>
                <c:ptCount val="4"/>
                <c:pt idx="0">
                  <c:v>продолжать в любых условиях</c:v>
                </c:pt>
                <c:pt idx="1">
                  <c:v>уменьшить количество запускаемых аппаратов</c:v>
                </c:pt>
                <c:pt idx="2">
                  <c:v>прекратить</c:v>
                </c:pt>
                <c:pt idx="3">
                  <c:v>не знают</c:v>
                </c:pt>
              </c:strCache>
            </c:strRef>
          </c:cat>
          <c:val>
            <c:numRef>
              <c:f>Лист1!$B$64:$B$67</c:f>
              <c:numCache>
                <c:formatCode>0%</c:formatCode>
                <c:ptCount val="4"/>
                <c:pt idx="0">
                  <c:v>0.56000000000000005</c:v>
                </c:pt>
                <c:pt idx="1">
                  <c:v>0.28999999999999998</c:v>
                </c:pt>
                <c:pt idx="2">
                  <c:v>0.09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575616"/>
        <c:axId val="90577152"/>
        <c:axId val="0"/>
      </c:bar3DChart>
      <c:catAx>
        <c:axId val="90575616"/>
        <c:scaling>
          <c:orientation val="minMax"/>
        </c:scaling>
        <c:delete val="0"/>
        <c:axPos val="b"/>
        <c:majorTickMark val="out"/>
        <c:minorTickMark val="none"/>
        <c:tickLblPos val="nextTo"/>
        <c:crossAx val="90577152"/>
        <c:crosses val="autoZero"/>
        <c:auto val="1"/>
        <c:lblAlgn val="ctr"/>
        <c:lblOffset val="100"/>
        <c:noMultiLvlLbl val="0"/>
      </c:catAx>
      <c:valAx>
        <c:axId val="90577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575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1484784"/>
            <a:ext cx="666023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ИССЛЕДОВАТЕЛЬСКАЯ РАБОТА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411760" y="2420888"/>
            <a:ext cx="4860981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«КОСМИЧЕСКИЙ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МУСОР»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814833" y="4067566"/>
            <a:ext cx="2915816" cy="195372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36576" tIns="36576" rIns="36576" bIns="36576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Выполнили: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Григорьян</a:t>
            </a: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Анна </a:t>
            </a:r>
            <a:r>
              <a:rPr lang="ru-RU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Эрастовна</a:t>
            </a:r>
            <a:endParaRPr lang="ru-RU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Губенко Арина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Романовна</a:t>
            </a:r>
            <a:endParaRPr lang="ru-RU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Ахмедов Хасан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Равшанович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6 </a:t>
            </a:r>
            <a:r>
              <a:rPr lang="ru-RU" b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класс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88640"/>
            <a:ext cx="630114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образование город Краснодар</a:t>
            </a:r>
          </a:p>
          <a:p>
            <a:pPr algn="ctr"/>
            <a:r>
              <a:rPr lang="ru-RU" dirty="0"/>
              <a:t>негосударственное частное общеобразовательное </a:t>
            </a:r>
            <a:r>
              <a:rPr lang="ru-RU" dirty="0" smtClean="0"/>
              <a:t>учреждение «Лицей </a:t>
            </a:r>
            <a:r>
              <a:rPr lang="ru-RU" dirty="0"/>
              <a:t>«ИСТЭК»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3026" y="5877272"/>
            <a:ext cx="1435971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.Краснодар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2017 год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96468864"/>
              </p:ext>
            </p:extLst>
          </p:nvPr>
        </p:nvGraphicFramePr>
        <p:xfrm>
          <a:off x="1280794" y="720080"/>
          <a:ext cx="6732240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809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51142"/>
            <a:ext cx="72728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Знаешь ли ты, что такое «космический мусор»?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759687"/>
            <a:ext cx="820891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Arial Black" pitchFamily="34" charset="0"/>
              </a:rPr>
              <a:t>Обоснование: </a:t>
            </a:r>
            <a:r>
              <a:rPr lang="ru-RU" sz="1600" dirty="0">
                <a:latin typeface="Arial Black" pitchFamily="34" charset="0"/>
              </a:rPr>
              <a:t> На гистограмме видно, что большинство оппонентов знают, что такое «космический мусор» (63%). И 37 % учащихся – не владеют информацией. Поэтому, мы считаем, что такие высокие отрицательные показатели по первым двум вопросам.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188640"/>
            <a:ext cx="3101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Диаграмма 3.</a:t>
            </a:r>
            <a:endParaRPr lang="ru-RU" dirty="0" smtClean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9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61657162"/>
              </p:ext>
            </p:extLst>
          </p:nvPr>
        </p:nvGraphicFramePr>
        <p:xfrm>
          <a:off x="1403648" y="1124744"/>
          <a:ext cx="6451609" cy="379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609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2802" y="648153"/>
            <a:ext cx="5400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Arial Black" pitchFamily="34" charset="0"/>
              </a:rPr>
              <a:t>Куда </a:t>
            </a:r>
            <a:r>
              <a:rPr lang="ru-RU" dirty="0">
                <a:latin typeface="Arial Black" pitchFamily="34" charset="0"/>
              </a:rPr>
              <a:t>«деваются» сломанные спутники?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7524" y="5013176"/>
            <a:ext cx="856895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Arial Black" pitchFamily="34" charset="0"/>
              </a:rPr>
              <a:t>Обоснование: </a:t>
            </a:r>
            <a:r>
              <a:rPr lang="ru-RU" dirty="0">
                <a:latin typeface="Arial Black" pitchFamily="34" charset="0"/>
              </a:rPr>
              <a:t>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по вопросу утилизации сломанных спутников, доминантными являются ответы «Падают на Землю и в океан» (46 %). По мнению 21 % опрошенных – остаются на орбите. 18 %  опрошенных – не знают. И по мнению 15 % - полностью сгорают в атмосфере.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65846" y="100037"/>
            <a:ext cx="3101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Диаграмма 4.</a:t>
            </a:r>
            <a:endParaRPr lang="ru-RU" dirty="0" smtClean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0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14533914"/>
              </p:ext>
            </p:extLst>
          </p:nvPr>
        </p:nvGraphicFramePr>
        <p:xfrm>
          <a:off x="1223120" y="692696"/>
          <a:ext cx="712879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7624" y="482853"/>
            <a:ext cx="71287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 Black" pitchFamily="34" charset="0"/>
              </a:rPr>
              <a:t>Что нужно делать </a:t>
            </a:r>
            <a:r>
              <a:rPr lang="ru-RU" dirty="0" smtClean="0">
                <a:latin typeface="Arial Black" pitchFamily="34" charset="0"/>
              </a:rPr>
              <a:t>с отработанными </a:t>
            </a:r>
            <a:r>
              <a:rPr lang="ru-RU" dirty="0">
                <a:latin typeface="Arial Black" pitchFamily="34" charset="0"/>
              </a:rPr>
              <a:t>спутниками?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51100"/>
            <a:ext cx="3101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Диаграмма 5.</a:t>
            </a:r>
            <a:endParaRPr lang="ru-RU" dirty="0" smtClean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869160"/>
            <a:ext cx="91440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 Black" pitchFamily="34" charset="0"/>
              </a:rPr>
              <a:t>П</a:t>
            </a:r>
            <a:r>
              <a:rPr lang="ru-RU" sz="1600" b="1" dirty="0" smtClean="0">
                <a:latin typeface="Arial Black" pitchFamily="34" charset="0"/>
              </a:rPr>
              <a:t>о </a:t>
            </a:r>
            <a:r>
              <a:rPr lang="ru-RU" sz="1600" b="1" dirty="0">
                <a:latin typeface="Arial Black" pitchFamily="34" charset="0"/>
              </a:rPr>
              <a:t>мнению большинства подростков необходимо бороться с космическим мусором путём сбора его специальными космическими мусоросборниками и возвращать на землю для переплавки (73 %). На втором месте (18 %) –«ничего не делать». С нашей точки зрения – это высокий показатель, для такого ответа. Следовательно, подростков не волнует дальнейшая экологическая обстановка космоса. На третьем месте (6%) – «затапливать в космосе». Удивляет и нас ответ (3 %) – взрывать в космосе. </a:t>
            </a:r>
          </a:p>
        </p:txBody>
      </p:sp>
    </p:spTree>
    <p:extLst>
      <p:ext uri="{BB962C8B-B14F-4D97-AF65-F5344CB8AC3E}">
        <p14:creationId xmlns:p14="http://schemas.microsoft.com/office/powerpoint/2010/main" val="3216636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35150911"/>
              </p:ext>
            </p:extLst>
          </p:nvPr>
        </p:nvGraphicFramePr>
        <p:xfrm>
          <a:off x="1428800" y="1268760"/>
          <a:ext cx="61926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2696" y="462839"/>
            <a:ext cx="80648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Arial Black" pitchFamily="34" charset="0"/>
              </a:rPr>
              <a:t>Нужно ли продолжить космические исследования, если загрязнение околоземного пространства станет значительным?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96" y="5229200"/>
            <a:ext cx="903649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>
                <a:latin typeface="Arial Black" pitchFamily="34" charset="0"/>
              </a:rPr>
              <a:t>Обоснование: </a:t>
            </a:r>
            <a:r>
              <a:rPr lang="ru-RU" sz="1600" dirty="0">
                <a:latin typeface="Arial Black" pitchFamily="34" charset="0"/>
              </a:rPr>
              <a:t> Большинство оппонентов (56 %) считают, что  нужно ли продолжить космические исследования, если загрязнение околоземного пространства станет значительным. На втором месте ответ (29%) -  «нужно уменьшить количество запускаемых аппаратов». Далее идут ответы: 9% - «прекратить» и 6 % - «не знают». Следовательно, подростки обеспокоены экологической обстановкой в космосе.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22942" y="93507"/>
            <a:ext cx="3101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Диаграмма 6.</a:t>
            </a:r>
            <a:endParaRPr lang="ru-RU" dirty="0" smtClean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6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9632" y="219997"/>
            <a:ext cx="6912768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Причины появления «космического мусора» на орбитах Земли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63129"/>
            <a:ext cx="33843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296"/>
                </a:solidFill>
                <a:latin typeface="Arial Black" pitchFamily="34" charset="0"/>
              </a:rPr>
              <a:t>Во-первых</a:t>
            </a:r>
            <a:r>
              <a:rPr lang="ru-RU" dirty="0">
                <a:latin typeface="Arial Black" pitchFamily="34" charset="0"/>
              </a:rPr>
              <a:t>, это оставшиеся в космосе «мёртвые аппараты</a:t>
            </a:r>
            <a:r>
              <a:rPr lang="ru-RU" dirty="0" smtClean="0">
                <a:latin typeface="Arial Black" pitchFamily="34" charset="0"/>
              </a:rPr>
              <a:t>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5657" y="1271167"/>
            <a:ext cx="32399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3296"/>
                </a:solidFill>
                <a:latin typeface="Arial Black" pitchFamily="34" charset="0"/>
              </a:rPr>
              <a:t>Во-вторых</a:t>
            </a:r>
            <a:r>
              <a:rPr lang="ru-RU" dirty="0">
                <a:latin typeface="Arial Black" pitchFamily="34" charset="0"/>
              </a:rPr>
              <a:t>, </a:t>
            </a:r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«</a:t>
            </a:r>
            <a:r>
              <a:rPr lang="ru-RU" dirty="0">
                <a:latin typeface="Arial Black" pitchFamily="34" charset="0"/>
              </a:rPr>
              <a:t>космические аварии»</a:t>
            </a:r>
          </a:p>
        </p:txBody>
      </p:sp>
      <p:pic>
        <p:nvPicPr>
          <p:cNvPr id="7" name="Рисунок 6" descr="F:\сканы\0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4" r="6750" b="45473"/>
          <a:stretch/>
        </p:blipFill>
        <p:spPr bwMode="auto">
          <a:xfrm>
            <a:off x="652466" y="2348879"/>
            <a:ext cx="7632848" cy="4087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право 5"/>
          <p:cNvSpPr/>
          <p:nvPr/>
        </p:nvSpPr>
        <p:spPr>
          <a:xfrm rot="7469487">
            <a:off x="935596" y="808584"/>
            <a:ext cx="648072" cy="249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3328738">
            <a:off x="7648396" y="946123"/>
            <a:ext cx="648072" cy="249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98812"/>
              </p:ext>
            </p:extLst>
          </p:nvPr>
        </p:nvGraphicFramePr>
        <p:xfrm>
          <a:off x="251520" y="1124744"/>
          <a:ext cx="8712968" cy="37856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72208"/>
                <a:gridCol w="1773592"/>
                <a:gridCol w="2995474"/>
                <a:gridCol w="2071694"/>
              </a:tblGrid>
              <a:tr h="71314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Принцип действия</a:t>
                      </a:r>
                      <a:endParaRPr lang="ru-RU" sz="18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Для каких отходов</a:t>
                      </a:r>
                      <a:endParaRPr lang="ru-RU" sz="18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Преимущества</a:t>
                      </a:r>
                      <a:endParaRPr lang="ru-RU" sz="18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Недостатки</a:t>
                      </a:r>
                      <a:endParaRPr lang="ru-RU" sz="18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</a:tr>
              <a:tr h="231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Black" pitchFamily="34" charset="0"/>
                        </a:rPr>
                        <a:t>Захватывает мусор клещами.</a:t>
                      </a:r>
                      <a:r>
                        <a:rPr lang="ru-RU" sz="1800" baseline="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 Black" pitchFamily="34" charset="0"/>
                        </a:rPr>
                        <a:t/>
                      </a:r>
                      <a:br>
                        <a:rPr lang="ru-RU" sz="1800" dirty="0">
                          <a:effectLst/>
                          <a:latin typeface="Arial Black" pitchFamily="34" charset="0"/>
                        </a:rPr>
                      </a:b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Black" pitchFamily="34" charset="0"/>
                        </a:rPr>
                        <a:t>Для самых крупных: спутников, ступеней ракет.</a:t>
                      </a: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Black" pitchFamily="34" charset="0"/>
                        </a:rPr>
                        <a:t>Машина способна производить отбор: рука-робот позволяет подхватывать четко определенные предметы</a:t>
                      </a:r>
                      <a:r>
                        <a:rPr lang="ru-RU" sz="1800" dirty="0" smtClean="0">
                          <a:effectLst/>
                          <a:latin typeface="Arial Black" pitchFamily="34" charset="0"/>
                        </a:rPr>
                        <a:t>.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Black" pitchFamily="34" charset="0"/>
                        </a:rPr>
                        <a:t>Руке-роботу трудно будет хватать кружащиеся </a:t>
                      </a:r>
                      <a:r>
                        <a:rPr lang="ru-RU" sz="1800" dirty="0" smtClean="0">
                          <a:effectLst/>
                          <a:latin typeface="Arial Black" pitchFamily="34" charset="0"/>
                        </a:rPr>
                        <a:t>отходы</a:t>
                      </a: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33803" y="0"/>
            <a:ext cx="691276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Проекты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очистки космоса от мусора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607366"/>
            <a:ext cx="3816424" cy="392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ru-RU" dirty="0">
                <a:solidFill>
                  <a:srgbClr val="003296"/>
                </a:solidFill>
                <a:latin typeface="Arial Black" pitchFamily="34" charset="0"/>
              </a:rPr>
              <a:t>«Машина-</a:t>
            </a:r>
            <a:r>
              <a:rPr lang="ru-RU" dirty="0" err="1">
                <a:solidFill>
                  <a:srgbClr val="003296"/>
                </a:solidFill>
                <a:latin typeface="Arial Black" pitchFamily="34" charset="0"/>
              </a:rPr>
              <a:t>мусоросборщик</a:t>
            </a:r>
            <a:r>
              <a:rPr lang="ru-RU" sz="1400" dirty="0">
                <a:solidFill>
                  <a:srgbClr val="003296"/>
                </a:solidFill>
                <a:latin typeface="Arial Black" pitchFamily="34" charset="0"/>
              </a:rPr>
              <a:t>»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33803" y="0"/>
            <a:ext cx="691276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Проекты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очистки космоса от мусора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06487"/>
              </p:ext>
            </p:extLst>
          </p:nvPr>
        </p:nvGraphicFramePr>
        <p:xfrm>
          <a:off x="179512" y="980728"/>
          <a:ext cx="8712968" cy="56784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2288"/>
                <a:gridCol w="1656184"/>
                <a:gridCol w="2392802"/>
                <a:gridCol w="2071694"/>
              </a:tblGrid>
              <a:tr h="71314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Принцип действия</a:t>
                      </a:r>
                      <a:endParaRPr lang="ru-RU" sz="18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Для каких отходов</a:t>
                      </a:r>
                      <a:endParaRPr lang="ru-RU" sz="18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Преимущества</a:t>
                      </a:r>
                      <a:endParaRPr lang="ru-RU" sz="18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Недостатки</a:t>
                      </a:r>
                      <a:endParaRPr lang="ru-RU" sz="18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</a:tr>
              <a:tr h="231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Опустить отходы с орбиты с помощью земного магнитного поля. Когда по проводу, движущемуся в магнитном поле, проходит электрический ток, на провод действует сила, именуемая «силой Лапласа»</a:t>
                      </a:r>
                      <a:r>
                        <a:rPr lang="ru-RU" sz="1800" dirty="0">
                          <a:effectLst/>
                          <a:latin typeface="Arial Black" pitchFamily="34" charset="0"/>
                        </a:rPr>
                        <a:t/>
                      </a:r>
                      <a:br>
                        <a:rPr lang="ru-RU" sz="1800" dirty="0">
                          <a:effectLst/>
                          <a:latin typeface="Arial Black" pitchFamily="34" charset="0"/>
                        </a:rPr>
                      </a:b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Для крупных предметов: спутников или ступеней ракет.</a:t>
                      </a: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Легкий вес системы. Нет никакой надобности в ракете для возвращения предметов обратно: они сами опустятся на Землю.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Процесс прикрепления троса к мусору в космосе обойдется очень дорого и может оказаться сложным из-за того, что мусор постоянно кружится. </a:t>
                      </a: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20260" y="508030"/>
            <a:ext cx="27398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003296"/>
                </a:solidFill>
                <a:latin typeface="Arial Black" pitchFamily="34" charset="0"/>
              </a:rPr>
              <a:t>«Путеводный трос»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33803" y="0"/>
            <a:ext cx="691276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Проекты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очистки космоса от мусора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147516"/>
              </p:ext>
            </p:extLst>
          </p:nvPr>
        </p:nvGraphicFramePr>
        <p:xfrm>
          <a:off x="179512" y="980728"/>
          <a:ext cx="8712968" cy="50474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2288"/>
                <a:gridCol w="1656184"/>
                <a:gridCol w="2392802"/>
                <a:gridCol w="2071694"/>
              </a:tblGrid>
              <a:tr h="71314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Принцип действия</a:t>
                      </a:r>
                      <a:endParaRPr lang="ru-RU" sz="18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Для каких отходов</a:t>
                      </a:r>
                      <a:endParaRPr lang="ru-RU" sz="18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Преимущества</a:t>
                      </a:r>
                      <a:endParaRPr lang="ru-RU" sz="18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Недостатки</a:t>
                      </a:r>
                      <a:endParaRPr lang="ru-RU" sz="18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</a:tr>
              <a:tr h="231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Превратить отходы в газ. Исследователи предложили стрелять по отходам из лазерных пушек, чтобы они разогрелись до такой степени, что превратились бы в газ.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Величиной менее нескольких сантиметров. </a:t>
                      </a:r>
                      <a:endParaRPr lang="ru-RU" sz="18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Мусор исчезает в атмосфере. Технология уничтожения предметов на очень малой высоте уже была опробована.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Система поглощает слишком много энергии, даже при уничтожении небольшого обломка. </a:t>
                      </a: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851920" y="454732"/>
            <a:ext cx="1507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003296"/>
                </a:solidFill>
                <a:latin typeface="Arial Black" pitchFamily="34" charset="0"/>
              </a:rPr>
              <a:t>«Лазеры»</a:t>
            </a:r>
          </a:p>
        </p:txBody>
      </p:sp>
    </p:spTree>
    <p:extLst>
      <p:ext uri="{BB962C8B-B14F-4D97-AF65-F5344CB8AC3E}">
        <p14:creationId xmlns:p14="http://schemas.microsoft.com/office/powerpoint/2010/main" val="2028791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33803" y="0"/>
            <a:ext cx="691276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Проекты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очистки космоса от мусора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47839"/>
              </p:ext>
            </p:extLst>
          </p:nvPr>
        </p:nvGraphicFramePr>
        <p:xfrm>
          <a:off x="179512" y="980728"/>
          <a:ext cx="8712968" cy="56784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2288"/>
                <a:gridCol w="1656184"/>
                <a:gridCol w="2392802"/>
                <a:gridCol w="2071694"/>
              </a:tblGrid>
              <a:tr h="71314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Принцип действия</a:t>
                      </a:r>
                      <a:endParaRPr lang="ru-RU" sz="18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Для каких отходов</a:t>
                      </a:r>
                      <a:endParaRPr lang="ru-RU" sz="18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Преимущества</a:t>
                      </a:r>
                      <a:endParaRPr lang="ru-RU" sz="18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Недостатки</a:t>
                      </a:r>
                      <a:endParaRPr lang="ru-RU" sz="18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</a:tr>
              <a:tr h="231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Ловить отходы с помощью сети. В космосе разворачивается нечто вроде рыболовной сети из полимерных материалов, достаточно прочных, чтобы избежать повреждений при столкновениях с космической пылью. </a:t>
                      </a: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Для самых крупных: спутников, ступеней ракет.</a:t>
                      </a:r>
                      <a:endParaRPr lang="ru-RU" sz="1800" b="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Структура, натягивающая сеть, сделана из надувных валиков. У нее небольшой вес - стоимость ее запуска в космос невелика. </a:t>
                      </a: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Пойманные отходы придется доставлять на Землю на космическом корабле, что обойдется очень дорого.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19872" y="454732"/>
            <a:ext cx="28103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rgbClr val="003296"/>
                </a:solidFill>
                <a:latin typeface="Arial Black" pitchFamily="34" charset="0"/>
              </a:rPr>
              <a:t>«Движущаяся сеть»</a:t>
            </a:r>
          </a:p>
        </p:txBody>
      </p:sp>
    </p:spTree>
    <p:extLst>
      <p:ext uri="{BB962C8B-B14F-4D97-AF65-F5344CB8AC3E}">
        <p14:creationId xmlns:p14="http://schemas.microsoft.com/office/powerpoint/2010/main" val="361021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33803" y="0"/>
            <a:ext cx="691276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Проекты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очистки космоса от мусора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935474"/>
              </p:ext>
            </p:extLst>
          </p:nvPr>
        </p:nvGraphicFramePr>
        <p:xfrm>
          <a:off x="179512" y="980728"/>
          <a:ext cx="8712968" cy="57606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32248"/>
                <a:gridCol w="1656184"/>
                <a:gridCol w="2376264"/>
                <a:gridCol w="2448272"/>
              </a:tblGrid>
              <a:tr h="71314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Принцип действия</a:t>
                      </a:r>
                      <a:endParaRPr lang="ru-RU" sz="14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Для каких отходов</a:t>
                      </a:r>
                      <a:endParaRPr lang="ru-RU" sz="14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Преимущества</a:t>
                      </a:r>
                      <a:endParaRPr lang="ru-RU" sz="14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Недостатки</a:t>
                      </a:r>
                      <a:endParaRPr lang="ru-RU" sz="14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</a:tr>
              <a:tr h="231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Попадая в такое вещество, мельчайшие частицы проделывают очень длинные туннели, замедляют свой ход, а затем становятся совершенно неподвижными. </a:t>
                      </a: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Для пылинок диаметром в несколько десятых долей миллиметра.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b="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Эта техника уже себя зарекомендовала. Зонд «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Stardust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» (звездная пыль - англ.) космического агентства НАСА использовал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аэрогель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 в 2006 году для захвата метеоритной пыли.</a:t>
                      </a: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Отходы величиной менее миллиметра наименее опасны: хотя они и разъедают поверхность действующих спутников, но значительного ущерба им не наносят. </a:t>
                      </a: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65352" y="427111"/>
            <a:ext cx="31758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003296"/>
                </a:solidFill>
                <a:latin typeface="Arial Black" pitchFamily="34" charset="0"/>
              </a:rPr>
              <a:t>Пластины из </a:t>
            </a:r>
            <a:r>
              <a:rPr lang="ru-RU" dirty="0" err="1">
                <a:solidFill>
                  <a:srgbClr val="003296"/>
                </a:solidFill>
                <a:latin typeface="Arial Black" pitchFamily="34" charset="0"/>
              </a:rPr>
              <a:t>аэрогеля</a:t>
            </a:r>
            <a:endParaRPr lang="ru-RU" dirty="0">
              <a:solidFill>
                <a:srgbClr val="00329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8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23728" y="528355"/>
            <a:ext cx="504056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ЦЕЛЬ РАБОТЫ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19672" y="1455749"/>
            <a:ext cx="5652120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>
                <a:latin typeface="Arial Black" pitchFamily="34" charset="0"/>
              </a:rPr>
              <a:t>Изучение экологической обстановки околоземной среды, поверхности Земли и Мирового океана в результате запусков космических </a:t>
            </a:r>
            <a:r>
              <a:rPr lang="ru-RU" sz="3200" dirty="0" smtClean="0">
                <a:latin typeface="Arial Black" pitchFamily="34" charset="0"/>
              </a:rPr>
              <a:t>аппаратов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33803" y="0"/>
            <a:ext cx="691276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Проекты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очистки космоса от мусора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939603"/>
              </p:ext>
            </p:extLst>
          </p:nvPr>
        </p:nvGraphicFramePr>
        <p:xfrm>
          <a:off x="179512" y="980728"/>
          <a:ext cx="8712968" cy="56235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08312"/>
                <a:gridCol w="1800200"/>
                <a:gridCol w="2160240"/>
                <a:gridCol w="1944216"/>
              </a:tblGrid>
              <a:tr h="57606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Принцип действия</a:t>
                      </a:r>
                      <a:endParaRPr lang="ru-RU" sz="14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Для каких отходов</a:t>
                      </a:r>
                      <a:endParaRPr lang="ru-RU" sz="14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Преимущества</a:t>
                      </a:r>
                      <a:endParaRPr lang="ru-RU" sz="14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296"/>
                          </a:solidFill>
                          <a:effectLst/>
                          <a:latin typeface="Arial Black" pitchFamily="34" charset="0"/>
                        </a:rPr>
                        <a:t>Недостатки</a:t>
                      </a:r>
                      <a:endParaRPr lang="ru-RU" sz="1400" dirty="0">
                        <a:solidFill>
                          <a:srgbClr val="003296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</a:tr>
              <a:tr h="231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Торможение отходов с помощью пены. Космический корабль оставляет на траектории движения отходов особую пену, которая, оказавшись на свободе, образует шар. Попавший в него мелкий мусор замедляет свой ход - это заставляет его устремиться к Земле.</a:t>
                      </a: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Для самых мелких</a:t>
                      </a:r>
                      <a:endParaRPr lang="ru-RU" sz="18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Как и при использовании тросов, отходы не нужно никуда складывать для отправки на Землю: они сами снижаются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Как и при использовании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аэрогелевых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 пластин, шар должен быть внушительных размеров. </a:t>
                      </a:r>
                      <a:endParaRPr lang="ru-RU" sz="18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65352" y="427111"/>
            <a:ext cx="24144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003296"/>
                </a:solidFill>
                <a:latin typeface="Arial Black" pitchFamily="34" charset="0"/>
              </a:rPr>
              <a:t>«</a:t>
            </a:r>
            <a:r>
              <a:rPr lang="ru-RU" dirty="0" err="1">
                <a:solidFill>
                  <a:srgbClr val="003296"/>
                </a:solidFill>
                <a:latin typeface="Arial Black" pitchFamily="34" charset="0"/>
              </a:rPr>
              <a:t>Пеноматериал</a:t>
            </a:r>
            <a:r>
              <a:rPr lang="ru-RU" dirty="0">
                <a:solidFill>
                  <a:srgbClr val="003296"/>
                </a:solidFill>
                <a:latin typeface="Arial Black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20016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260648"/>
            <a:ext cx="864096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296"/>
                </a:solidFill>
                <a:effectLst/>
                <a:latin typeface="Arial Black" pitchFamily="34" charset="0"/>
                <a:cs typeface="Arial" pitchFamily="34" charset="0"/>
              </a:rPr>
              <a:t>ВЫВОДЫ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003296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296"/>
                </a:solidFill>
                <a:effectLst/>
                <a:latin typeface="Arial Black" pitchFamily="34" charset="0"/>
                <a:cs typeface="Arial" pitchFamily="34" charset="0"/>
              </a:rPr>
              <a:t>(в соответствии с поставленными задачами)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296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402" y="1630907"/>
            <a:ext cx="864096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3296"/>
                </a:solidFill>
                <a:latin typeface="Arial Black" pitchFamily="34" charset="0"/>
              </a:rPr>
              <a:t>1. </a:t>
            </a:r>
            <a:r>
              <a:rPr lang="ru-RU" sz="2400" dirty="0" smtClean="0">
                <a:latin typeface="Arial Black" pitchFamily="34" charset="0"/>
              </a:rPr>
              <a:t>Мы </a:t>
            </a:r>
            <a:r>
              <a:rPr lang="ru-RU" sz="2400" dirty="0">
                <a:latin typeface="Arial Black" pitchFamily="34" charset="0"/>
              </a:rPr>
              <a:t>определили, что космический мусор – это страшно и опасно. Он угрожает находящимся в эксплуатации спутникам и Международной космической станции. В будущем мусор может стать препятствием для пилотируемых полётов и запусков, новых космических аппаратов. </a:t>
            </a:r>
          </a:p>
          <a:p>
            <a:pPr lvl="0"/>
            <a:r>
              <a:rPr lang="ru-RU" sz="2400" dirty="0" smtClean="0">
                <a:solidFill>
                  <a:srgbClr val="003296"/>
                </a:solidFill>
                <a:latin typeface="Arial Black" pitchFamily="34" charset="0"/>
              </a:rPr>
              <a:t>2. </a:t>
            </a:r>
            <a:r>
              <a:rPr lang="ru-RU" sz="2400" dirty="0" smtClean="0">
                <a:latin typeface="Arial Black" pitchFamily="34" charset="0"/>
              </a:rPr>
              <a:t>Классифицировать </a:t>
            </a:r>
            <a:r>
              <a:rPr lang="ru-RU" sz="2400" dirty="0">
                <a:latin typeface="Arial Black" pitchFamily="34" charset="0"/>
              </a:rPr>
              <a:t>космический мусор в околоземном пространстве можно на крупные объекты (отработанные спутники), средние объекты (космические зонды и эксплуатационный мусор), мелкие объекты (частицы краски и защитные оболочки</a:t>
            </a:r>
            <a:r>
              <a:rPr lang="ru-RU" sz="2400" dirty="0" smtClean="0">
                <a:latin typeface="Arial Black" pitchFamily="34" charset="0"/>
              </a:rPr>
              <a:t>)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260648"/>
            <a:ext cx="864096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296"/>
                </a:solidFill>
                <a:effectLst/>
                <a:latin typeface="Arial Black" pitchFamily="34" charset="0"/>
                <a:cs typeface="Arial" pitchFamily="34" charset="0"/>
              </a:rPr>
              <a:t>ВЫВОДЫ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003296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296"/>
                </a:solidFill>
                <a:effectLst/>
                <a:latin typeface="Arial Black" pitchFamily="34" charset="0"/>
                <a:cs typeface="Arial" pitchFamily="34" charset="0"/>
              </a:rPr>
              <a:t>(в соответствии с поставленными задачами)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296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402" y="1630907"/>
            <a:ext cx="864096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3296"/>
                </a:solidFill>
                <a:latin typeface="Arial Black" pitchFamily="34" charset="0"/>
              </a:rPr>
              <a:t>3. </a:t>
            </a:r>
            <a:r>
              <a:rPr lang="ru-RU" sz="2000" dirty="0" smtClean="0">
                <a:latin typeface="Arial Black" pitchFamily="34" charset="0"/>
              </a:rPr>
              <a:t>Причинами </a:t>
            </a:r>
            <a:r>
              <a:rPr lang="ru-RU" sz="2000" dirty="0">
                <a:latin typeface="Arial Black" pitchFamily="34" charset="0"/>
              </a:rPr>
              <a:t>появления «космического мусора» на орбитах Земли являются оставшиеся в космосе «мёртвые аппараты» и «космические аварии».</a:t>
            </a:r>
          </a:p>
          <a:p>
            <a:pPr lvl="0"/>
            <a:r>
              <a:rPr lang="ru-RU" sz="2000" dirty="0" smtClean="0">
                <a:solidFill>
                  <a:srgbClr val="003296"/>
                </a:solidFill>
                <a:latin typeface="Arial Black" pitchFamily="34" charset="0"/>
              </a:rPr>
              <a:t>4. </a:t>
            </a:r>
            <a:r>
              <a:rPr lang="ru-RU" sz="2000" dirty="0" smtClean="0">
                <a:latin typeface="Arial Black" pitchFamily="34" charset="0"/>
              </a:rPr>
              <a:t>Учёными </a:t>
            </a:r>
            <a:r>
              <a:rPr lang="ru-RU" sz="2000" dirty="0">
                <a:latin typeface="Arial Black" pitchFamily="34" charset="0"/>
              </a:rPr>
              <a:t>разработаны разные проекты по решению данной проблемы. Данные проекты направлены на очистку космоса от мелких отходов (например, проекты «</a:t>
            </a:r>
            <a:r>
              <a:rPr lang="ru-RU" sz="2000" dirty="0" err="1">
                <a:latin typeface="Arial Black" pitchFamily="34" charset="0"/>
              </a:rPr>
              <a:t>Пеноматериал</a:t>
            </a:r>
            <a:r>
              <a:rPr lang="ru-RU" sz="2000" dirty="0">
                <a:latin typeface="Arial Black" pitchFamily="34" charset="0"/>
              </a:rPr>
              <a:t>», «Пластины из </a:t>
            </a:r>
            <a:r>
              <a:rPr lang="ru-RU" sz="2000" dirty="0" err="1">
                <a:latin typeface="Arial Black" pitchFamily="34" charset="0"/>
              </a:rPr>
              <a:t>аэрогеля</a:t>
            </a:r>
            <a:r>
              <a:rPr lang="ru-RU" sz="2000" dirty="0">
                <a:latin typeface="Arial Black" pitchFamily="34" charset="0"/>
              </a:rPr>
              <a:t>») и от крупных отходов (например, «Путеводный трос», «Машина-</a:t>
            </a:r>
            <a:r>
              <a:rPr lang="ru-RU" sz="2000" dirty="0" err="1">
                <a:latin typeface="Arial Black" pitchFamily="34" charset="0"/>
              </a:rPr>
              <a:t>мусоросборщик</a:t>
            </a:r>
            <a:r>
              <a:rPr lang="ru-RU" sz="2000" dirty="0">
                <a:latin typeface="Arial Black" pitchFamily="34" charset="0"/>
              </a:rPr>
              <a:t>»).</a:t>
            </a:r>
          </a:p>
          <a:p>
            <a:pPr lvl="0"/>
            <a:r>
              <a:rPr lang="ru-RU" sz="2000" dirty="0" smtClean="0">
                <a:solidFill>
                  <a:srgbClr val="003296"/>
                </a:solidFill>
                <a:latin typeface="Arial Black" pitchFamily="34" charset="0"/>
              </a:rPr>
              <a:t>5. </a:t>
            </a:r>
            <a:r>
              <a:rPr lang="ru-RU" sz="2000" dirty="0" smtClean="0">
                <a:latin typeface="Arial Black" pitchFamily="34" charset="0"/>
              </a:rPr>
              <a:t>Анкетирование </a:t>
            </a:r>
            <a:r>
              <a:rPr lang="ru-RU" sz="2000" dirty="0">
                <a:latin typeface="Arial Black" pitchFamily="34" charset="0"/>
              </a:rPr>
              <a:t>учащихся НЧОУ лицея «ИСТЭК»  показало, что большинство ответов было в пользу решения экологической космической проблемы. Но все-же выбранная возрастная группа, дала показатели низкой информативности в исследуемой области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527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27784" y="234329"/>
            <a:ext cx="4032448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ЗАДАЧИ РАБОТЫ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1844823"/>
            <a:ext cx="7776864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1. </a:t>
            </a:r>
            <a:r>
              <a:rPr lang="ru-RU" sz="2400" dirty="0" smtClean="0">
                <a:latin typeface="Arial Black" pitchFamily="34" charset="0"/>
              </a:rPr>
              <a:t>Собрать </a:t>
            </a:r>
            <a:r>
              <a:rPr lang="ru-RU" sz="2400" dirty="0">
                <a:latin typeface="Arial Black" pitchFamily="34" charset="0"/>
              </a:rPr>
              <a:t>и систематизировать информацию о загрязнении околоземного  пространства, которое происходит в результате освоения космоса.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2. </a:t>
            </a:r>
            <a:r>
              <a:rPr lang="ru-RU" sz="2400" dirty="0" smtClean="0">
                <a:latin typeface="Arial Black" pitchFamily="34" charset="0"/>
              </a:rPr>
              <a:t>Провести </a:t>
            </a:r>
            <a:r>
              <a:rPr lang="ru-RU" sz="2400" dirty="0">
                <a:latin typeface="Arial Black" pitchFamily="34" charset="0"/>
              </a:rPr>
              <a:t>классификацию космического мусора в схематичном виде.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3. </a:t>
            </a:r>
            <a:r>
              <a:rPr lang="ru-RU" sz="2400" dirty="0" smtClean="0">
                <a:latin typeface="Arial Black" pitchFamily="34" charset="0"/>
              </a:rPr>
              <a:t>Выявить </a:t>
            </a:r>
            <a:r>
              <a:rPr lang="ru-RU" sz="2400" dirty="0">
                <a:latin typeface="Arial Black" pitchFamily="34" charset="0"/>
              </a:rPr>
              <a:t>причины появления «космического мусора» на орбитах Земли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4. </a:t>
            </a:r>
            <a:r>
              <a:rPr lang="ru-RU" sz="2400" dirty="0" smtClean="0">
                <a:latin typeface="Arial Black" pitchFamily="34" charset="0"/>
              </a:rPr>
              <a:t>Определить </a:t>
            </a:r>
            <a:r>
              <a:rPr lang="ru-RU" sz="2400" dirty="0">
                <a:latin typeface="Arial Black" pitchFamily="34" charset="0"/>
              </a:rPr>
              <a:t>пути решения проблемы космического мусора.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5. </a:t>
            </a:r>
            <a:r>
              <a:rPr lang="ru-RU" sz="2400" dirty="0" smtClean="0">
                <a:latin typeface="Arial Black" pitchFamily="34" charset="0"/>
              </a:rPr>
              <a:t>Провести </a:t>
            </a:r>
            <a:r>
              <a:rPr lang="ru-RU" sz="2400" dirty="0">
                <a:latin typeface="Arial Black" pitchFamily="34" charset="0"/>
              </a:rPr>
              <a:t>анкетирование учащихся НЧОУ лицея «ИСТЭК».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95736" y="568424"/>
            <a:ext cx="504056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ГИПОТЕЗА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988840"/>
            <a:ext cx="712879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 Black" pitchFamily="34" charset="0"/>
              </a:rPr>
              <a:t>Если мы определим  особенности  разработанных проектов по очистке космоса от мусора, то сможем выявить преимущества и недостатки данных </a:t>
            </a:r>
            <a:r>
              <a:rPr lang="ru-RU" sz="3200" dirty="0" smtClean="0">
                <a:latin typeface="Arial Black" pitchFamily="34" charset="0"/>
              </a:rPr>
              <a:t>проектов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51654" y="635495"/>
            <a:ext cx="691276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ОБЪЕКТ ИССЛЕДОВАНИЯ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31640" y="1264098"/>
            <a:ext cx="637321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3600" dirty="0">
                <a:latin typeface="Arial Black" pitchFamily="34" charset="0"/>
              </a:rPr>
              <a:t>космический </a:t>
            </a:r>
            <a:r>
              <a:rPr lang="ru-RU" sz="3600" dirty="0" smtClean="0">
                <a:latin typeface="Arial Black" pitchFamily="34" charset="0"/>
              </a:rPr>
              <a:t>мусор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7624" y="2707945"/>
            <a:ext cx="691276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ПРЕДМЕТ ИССЛЕДОВАНИЯ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66284" y="3471032"/>
            <a:ext cx="7955447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Arial Black" pitchFamily="34" charset="0"/>
              </a:rPr>
              <a:t>влияние космического мусора на загрязнение околоземного пространства в результате запусков космических </a:t>
            </a:r>
            <a:r>
              <a:rPr lang="ru-RU" sz="3200" dirty="0" smtClean="0">
                <a:latin typeface="Arial Black" pitchFamily="34" charset="0"/>
              </a:rPr>
              <a:t>аппаратов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343109"/>
            <a:ext cx="691276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МЕТОДЫ ИССЛЕДОВАНИЯ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5250"/>
            <a:ext cx="7920880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latin typeface="Arial Black" pitchFamily="34" charset="0"/>
              </a:rPr>
              <a:t>Теоретический метод: </a:t>
            </a:r>
            <a:endParaRPr lang="ru-RU" sz="2400" b="1" u="sng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работа </a:t>
            </a:r>
            <a:r>
              <a:rPr lang="ru-RU" sz="2400" dirty="0">
                <a:latin typeface="Arial Black" pitchFamily="34" charset="0"/>
              </a:rPr>
              <a:t>с литературными </a:t>
            </a:r>
            <a:r>
              <a:rPr lang="ru-RU" sz="2400" dirty="0" smtClean="0">
                <a:latin typeface="Arial Black" pitchFamily="34" charset="0"/>
              </a:rPr>
              <a:t>источниками</a:t>
            </a:r>
            <a:endParaRPr lang="ru-RU" sz="2400" dirty="0">
              <a:latin typeface="Arial Black" pitchFamily="34" charset="0"/>
            </a:endParaRPr>
          </a:p>
          <a:p>
            <a:pPr algn="ctr"/>
            <a:r>
              <a:rPr lang="ru-RU" sz="2400" b="1" u="sng" dirty="0">
                <a:solidFill>
                  <a:srgbClr val="002060"/>
                </a:solidFill>
                <a:latin typeface="Arial Black" pitchFamily="34" charset="0"/>
              </a:rPr>
              <a:t>Исследовательские методы: </a:t>
            </a:r>
            <a:endParaRPr lang="ru-RU" sz="2400" u="sng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lvl="0" indent="-342900" algn="ctr">
              <a:buFont typeface="Wingdings" pitchFamily="2" charset="2"/>
              <a:buChar char="v"/>
            </a:pPr>
            <a:r>
              <a:rPr lang="ru-RU" sz="2400" dirty="0">
                <a:latin typeface="Arial Black" pitchFamily="34" charset="0"/>
              </a:rPr>
              <a:t>Исследовательская работа с литературными источниками (поиск, систематизация, анализ и синтез полученной информации</a:t>
            </a:r>
            <a:r>
              <a:rPr lang="ru-RU" sz="2400" dirty="0" smtClean="0">
                <a:latin typeface="Arial Black" pitchFamily="34" charset="0"/>
              </a:rPr>
              <a:t>).</a:t>
            </a:r>
          </a:p>
          <a:p>
            <a:pPr marL="342900" lvl="0" indent="-342900" algn="ctr">
              <a:buFont typeface="Wingdings" pitchFamily="2" charset="2"/>
              <a:buChar char="v"/>
            </a:pPr>
            <a:r>
              <a:rPr lang="ru-RU" sz="2400" dirty="0" smtClean="0">
                <a:latin typeface="Arial Black" pitchFamily="34" charset="0"/>
              </a:rPr>
              <a:t>Анкетирование </a:t>
            </a:r>
            <a:r>
              <a:rPr lang="ru-RU" sz="2400" dirty="0">
                <a:latin typeface="Arial Black" pitchFamily="34" charset="0"/>
              </a:rPr>
              <a:t>учащихся НЧОУ лицея «ИСТЭК</a:t>
            </a:r>
            <a:r>
              <a:rPr lang="ru-RU" sz="2400" dirty="0" smtClean="0">
                <a:latin typeface="Arial Black" pitchFamily="34" charset="0"/>
              </a:rPr>
              <a:t>».</a:t>
            </a:r>
          </a:p>
          <a:p>
            <a:pPr marL="342900" lvl="0" indent="-342900" algn="ctr">
              <a:buFont typeface="Wingdings" pitchFamily="2" charset="2"/>
              <a:buChar char="v"/>
            </a:pPr>
            <a:r>
              <a:rPr lang="ru-RU" sz="2400" dirty="0" smtClean="0">
                <a:latin typeface="Arial Black" pitchFamily="34" charset="0"/>
              </a:rPr>
              <a:t>Просмотр </a:t>
            </a:r>
            <a:r>
              <a:rPr lang="ru-RU" sz="2400" dirty="0">
                <a:latin typeface="Arial Black" pitchFamily="34" charset="0"/>
              </a:rPr>
              <a:t>и анализ видеоматериалов интернет-</a:t>
            </a:r>
            <a:r>
              <a:rPr lang="ru-RU" sz="2400" dirty="0" err="1">
                <a:latin typeface="Arial Black" pitchFamily="34" charset="0"/>
              </a:rPr>
              <a:t>ресуросов</a:t>
            </a:r>
            <a:r>
              <a:rPr lang="ru-RU" sz="2400" dirty="0"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31640" y="343109"/>
            <a:ext cx="691276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ДИАГНОСТИЧЕСКАЯ ЧАСТЬ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3568" y="1196752"/>
            <a:ext cx="792088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Arial Black" pitchFamily="34" charset="0"/>
              </a:rPr>
              <a:t>Выборка составила 19 человек (11 –девочки, 8- мальчики). </a:t>
            </a:r>
            <a:endParaRPr lang="ru-RU" sz="1600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Возрастной ценз составил  9 - 16 лет.</a:t>
            </a:r>
            <a:endParaRPr lang="ru-RU" sz="1600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Оппонентам было предложено 6 вопросов.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298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221699"/>
            <a:ext cx="792088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Arial Black" pitchFamily="34" charset="0"/>
              </a:rPr>
              <a:t>Методический аппарат исследования</a:t>
            </a:r>
            <a:endParaRPr lang="ru-RU" u="sng" dirty="0">
              <a:solidFill>
                <a:srgbClr val="002060"/>
              </a:solidFill>
              <a:latin typeface="Arial Black" pitchFamily="34" charset="0"/>
            </a:endParaRPr>
          </a:p>
          <a:p>
            <a:pPr lvl="0"/>
            <a:r>
              <a:rPr lang="ru-RU" dirty="0" smtClean="0">
                <a:latin typeface="Arial Black" pitchFamily="34" charset="0"/>
              </a:rPr>
              <a:t>1. Является </a:t>
            </a:r>
            <a:r>
              <a:rPr lang="ru-RU" dirty="0">
                <a:latin typeface="Arial Black" pitchFamily="34" charset="0"/>
              </a:rPr>
              <a:t>ли проблема загрязнения космоса актуальной?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2. Влияет </a:t>
            </a:r>
            <a:r>
              <a:rPr lang="ru-RU" dirty="0">
                <a:latin typeface="Arial Black" pitchFamily="34" charset="0"/>
              </a:rPr>
              <a:t>ли запуск космических кораблей на озоновый слой Земли?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3. Знаешь </a:t>
            </a:r>
            <a:r>
              <a:rPr lang="ru-RU" dirty="0">
                <a:latin typeface="Arial Black" pitchFamily="34" charset="0"/>
              </a:rPr>
              <a:t>ли ты, что такое «космический мусор»?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4. Куда </a:t>
            </a:r>
            <a:r>
              <a:rPr lang="ru-RU" dirty="0">
                <a:latin typeface="Arial Black" pitchFamily="34" charset="0"/>
              </a:rPr>
              <a:t>«деваются» сломанные спутники?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5. Что </a:t>
            </a:r>
            <a:r>
              <a:rPr lang="ru-RU" dirty="0">
                <a:latin typeface="Arial Black" pitchFamily="34" charset="0"/>
              </a:rPr>
              <a:t>нужно делать с отработанными спутниками?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6. Нужно </a:t>
            </a:r>
            <a:r>
              <a:rPr lang="ru-RU" dirty="0">
                <a:latin typeface="Arial Black" pitchFamily="34" charset="0"/>
              </a:rPr>
              <a:t>ли продолжить космические исследования, если загрязнение околоземного пространства станет значительным?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63688" y="1772816"/>
            <a:ext cx="6264696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188640"/>
            <a:ext cx="3101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Диаграмма 1.</a:t>
            </a:r>
            <a:endParaRPr lang="ru-RU" dirty="0" smtClean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59530936"/>
              </p:ext>
            </p:extLst>
          </p:nvPr>
        </p:nvGraphicFramePr>
        <p:xfrm>
          <a:off x="2267744" y="1844824"/>
          <a:ext cx="525658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377532" y="5419963"/>
            <a:ext cx="8388933" cy="11695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Обоснование: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Как мы видим, большинство учащихся лицея считают, что проблема загрязнения космоса является актуальной (58,7 %), но все же смущает большой показатель (41,3 %) в пользу ответа «нет». Мы считаем, что такой процент показателя обоснован незнанием подростков проблемы космического мусора.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47" y="857037"/>
            <a:ext cx="81369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>
                <a:latin typeface="Arial Black" pitchFamily="34" charset="0"/>
              </a:rPr>
              <a:t>1. Является ли проблема загрязнения космоса актуальной?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2709" y="987219"/>
            <a:ext cx="6768752" cy="4169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014022"/>
              </p:ext>
            </p:extLst>
          </p:nvPr>
        </p:nvGraphicFramePr>
        <p:xfrm>
          <a:off x="1146448" y="1278834"/>
          <a:ext cx="6779096" cy="38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1263" y="615861"/>
            <a:ext cx="84249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 Black" pitchFamily="34" charset="0"/>
              </a:rPr>
              <a:t>2. Влияет ли запуск космических кораблей на озоновый слой Земли?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285703"/>
            <a:ext cx="828092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Arial Black" pitchFamily="34" charset="0"/>
              </a:rPr>
              <a:t>Обоснование: </a:t>
            </a:r>
            <a:endParaRPr lang="ru-RU" sz="1600" b="1" i="1" dirty="0" smtClean="0">
              <a:latin typeface="Arial Black" pitchFamily="34" charset="0"/>
            </a:endParaRPr>
          </a:p>
          <a:p>
            <a:pPr algn="ctr"/>
            <a:r>
              <a:rPr lang="ru-RU" sz="1600" dirty="0" smtClean="0">
                <a:latin typeface="Arial Black" pitchFamily="34" charset="0"/>
              </a:rPr>
              <a:t>Доминирующие </a:t>
            </a:r>
            <a:r>
              <a:rPr lang="ru-RU" sz="1600" dirty="0">
                <a:latin typeface="Arial Black" pitchFamily="34" charset="0"/>
              </a:rPr>
              <a:t>показатели по вопросу о влиянии</a:t>
            </a:r>
            <a:r>
              <a:rPr lang="ru-RU" sz="1600" b="1" i="1" dirty="0">
                <a:latin typeface="Arial Black" pitchFamily="34" charset="0"/>
              </a:rPr>
              <a:t>  </a:t>
            </a:r>
            <a:r>
              <a:rPr lang="ru-RU" sz="1600" dirty="0">
                <a:latin typeface="Arial Black" pitchFamily="34" charset="0"/>
              </a:rPr>
              <a:t>на запуск космических кораблей на озоновый слой Земли (65 %). И 35% опрошенных оппонентов считают – что не влияет. Следовательно, большинство учащихся знают, либо слышали о материале данного вопроса. Но все же большой процент не владеет информацией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188640"/>
            <a:ext cx="3101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Диаграмма 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38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1437</Words>
  <Application>Microsoft Office PowerPoint</Application>
  <PresentationFormat>Экран (4:3)</PresentationFormat>
  <Paragraphs>142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 Александровна</dc:creator>
  <cp:lastModifiedBy>1</cp:lastModifiedBy>
  <cp:revision>23</cp:revision>
  <dcterms:created xsi:type="dcterms:W3CDTF">2015-04-14T11:21:07Z</dcterms:created>
  <dcterms:modified xsi:type="dcterms:W3CDTF">2017-01-25T17:04:34Z</dcterms:modified>
</cp:coreProperties>
</file>