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9"/>
  </p:notesMasterIdLst>
  <p:sldIdLst>
    <p:sldId id="269" r:id="rId2"/>
    <p:sldId id="341" r:id="rId3"/>
    <p:sldId id="337" r:id="rId4"/>
    <p:sldId id="343" r:id="rId5"/>
    <p:sldId id="342" r:id="rId6"/>
    <p:sldId id="344" r:id="rId7"/>
    <p:sldId id="345" r:id="rId8"/>
    <p:sldId id="351" r:id="rId9"/>
    <p:sldId id="353" r:id="rId10"/>
    <p:sldId id="357" r:id="rId11"/>
    <p:sldId id="354" r:id="rId12"/>
    <p:sldId id="361" r:id="rId13"/>
    <p:sldId id="362" r:id="rId14"/>
    <p:sldId id="358" r:id="rId15"/>
    <p:sldId id="346" r:id="rId16"/>
    <p:sldId id="355" r:id="rId17"/>
    <p:sldId id="350" r:id="rId18"/>
    <p:sldId id="359" r:id="rId19"/>
    <p:sldId id="356" r:id="rId20"/>
    <p:sldId id="360" r:id="rId21"/>
    <p:sldId id="349" r:id="rId22"/>
    <p:sldId id="352" r:id="rId23"/>
    <p:sldId id="340" r:id="rId24"/>
    <p:sldId id="347" r:id="rId25"/>
    <p:sldId id="339" r:id="rId26"/>
    <p:sldId id="348" r:id="rId27"/>
    <p:sldId id="25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1" autoAdjust="0"/>
  </p:normalViewPr>
  <p:slideViewPr>
    <p:cSldViewPr>
      <p:cViewPr>
        <p:scale>
          <a:sx n="66" d="100"/>
          <a:sy n="66" d="100"/>
        </p:scale>
        <p:origin x="-547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48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38A30-10B7-4B25-AE8A-E90E4317B00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63CDC4-8989-479D-9CF4-638E9C3C4A01}">
      <dgm:prSet phldrT="[Text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ЕТЭБ </a:t>
          </a:r>
          <a:r>
            <a:rPr lang="en-US" sz="1400" b="1" dirty="0" smtClean="0">
              <a:solidFill>
                <a:schemeClr val="bg1"/>
              </a:solidFill>
            </a:rPr>
            <a:t>ENERGYBAL</a:t>
          </a:r>
          <a:r>
            <a:rPr lang="ru-RU" sz="1400" b="1" dirty="0" smtClean="0">
              <a:solidFill>
                <a:schemeClr val="bg1"/>
              </a:solidFill>
            </a:rPr>
            <a:t> </a:t>
          </a:r>
          <a:endParaRPr lang="en-US" sz="1400" b="1" dirty="0">
            <a:solidFill>
              <a:schemeClr val="bg1"/>
            </a:solidFill>
          </a:endParaRPr>
        </a:p>
      </dgm:t>
    </dgm:pt>
    <dgm:pt modelId="{FC6F61B0-F5DE-42A3-ACB6-C688E30D88B7}" type="parTrans" cxnId="{CDD9CC11-F6AF-49F3-8C7F-0348A31AA631}">
      <dgm:prSet/>
      <dgm:spPr/>
      <dgm:t>
        <a:bodyPr/>
        <a:lstStyle/>
        <a:p>
          <a:endParaRPr lang="en-US"/>
        </a:p>
      </dgm:t>
    </dgm:pt>
    <dgm:pt modelId="{1C1E78B3-AC31-4532-9B21-FBD6F70CC87B}" type="sibTrans" cxnId="{CDD9CC11-F6AF-49F3-8C7F-0348A31AA631}">
      <dgm:prSet/>
      <dgm:spPr/>
      <dgm:t>
        <a:bodyPr/>
        <a:lstStyle/>
        <a:p>
          <a:endParaRPr lang="en-US"/>
        </a:p>
      </dgm:t>
    </dgm:pt>
    <dgm:pt modelId="{C8165C8A-E8F7-4059-980D-D4CA4EECFFFD}">
      <dgm:prSet phldrT="[Text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Модели для секторов </a:t>
          </a:r>
          <a:endParaRPr lang="en-US" b="1" dirty="0">
            <a:solidFill>
              <a:schemeClr val="bg1"/>
            </a:solidFill>
          </a:endParaRPr>
        </a:p>
      </dgm:t>
    </dgm:pt>
    <dgm:pt modelId="{724A6C5D-ED07-40B1-AA86-6CE1EA44B2E8}" type="parTrans" cxnId="{9C414169-015A-4337-B084-6E6EEEDEFA6C}">
      <dgm:prSet/>
      <dgm:spPr/>
      <dgm:t>
        <a:bodyPr/>
        <a:lstStyle/>
        <a:p>
          <a:endParaRPr lang="en-US"/>
        </a:p>
      </dgm:t>
    </dgm:pt>
    <dgm:pt modelId="{31046675-30BE-48FF-AF71-C2AC60C4AC87}" type="sibTrans" cxnId="{9C414169-015A-4337-B084-6E6EEEDEFA6C}">
      <dgm:prSet/>
      <dgm:spPr/>
      <dgm:t>
        <a:bodyPr/>
        <a:lstStyle/>
        <a:p>
          <a:endParaRPr lang="en-US"/>
        </a:p>
      </dgm:t>
    </dgm:pt>
    <dgm:pt modelId="{9647F511-9B51-4C26-AE4D-B6E41253BA09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</a:rPr>
            <a:t>RUS-DVA -</a:t>
          </a:r>
          <a:r>
            <a:rPr lang="ru-RU" b="1" dirty="0" smtClean="0">
              <a:solidFill>
                <a:schemeClr val="bg1"/>
              </a:solidFill>
            </a:rPr>
            <a:t>2050</a:t>
          </a:r>
          <a:endParaRPr lang="en-US" b="1" dirty="0">
            <a:solidFill>
              <a:schemeClr val="bg1"/>
            </a:solidFill>
          </a:endParaRPr>
        </a:p>
      </dgm:t>
    </dgm:pt>
    <dgm:pt modelId="{84B5B87D-D4EB-4D59-868D-459DA75530ED}" type="parTrans" cxnId="{C6CE25BC-6FE8-4534-A6A3-7145555D386C}">
      <dgm:prSet/>
      <dgm:spPr/>
      <dgm:t>
        <a:bodyPr/>
        <a:lstStyle/>
        <a:p>
          <a:endParaRPr lang="en-US"/>
        </a:p>
      </dgm:t>
    </dgm:pt>
    <dgm:pt modelId="{85FAC368-F81D-4385-B572-325DAFA829A2}" type="sibTrans" cxnId="{C6CE25BC-6FE8-4534-A6A3-7145555D386C}">
      <dgm:prSet/>
      <dgm:spPr/>
      <dgm:t>
        <a:bodyPr/>
        <a:lstStyle/>
        <a:p>
          <a:endParaRPr lang="en-US"/>
        </a:p>
      </dgm:t>
    </dgm:pt>
    <dgm:pt modelId="{F2285DC5-797B-4633-9A3E-AABE22060E10}">
      <dgm:prSet phldrT="[Text]" phldr="1"/>
      <dgm:spPr/>
      <dgm:t>
        <a:bodyPr/>
        <a:lstStyle/>
        <a:p>
          <a:endParaRPr lang="en-US" dirty="0"/>
        </a:p>
      </dgm:t>
    </dgm:pt>
    <dgm:pt modelId="{ACD10E1F-C0FF-413B-9071-BCBDA3E005BB}" type="parTrans" cxnId="{73005DD8-6172-4898-A112-E9D7DC56A953}">
      <dgm:prSet/>
      <dgm:spPr/>
      <dgm:t>
        <a:bodyPr/>
        <a:lstStyle/>
        <a:p>
          <a:endParaRPr lang="en-US"/>
        </a:p>
      </dgm:t>
    </dgm:pt>
    <dgm:pt modelId="{9A1139A1-0578-422C-8E94-B01F93670C3C}" type="sibTrans" cxnId="{73005DD8-6172-4898-A112-E9D7DC56A953}">
      <dgm:prSet/>
      <dgm:spPr/>
      <dgm:t>
        <a:bodyPr/>
        <a:lstStyle/>
        <a:p>
          <a:endParaRPr lang="en-US"/>
        </a:p>
      </dgm:t>
    </dgm:pt>
    <dgm:pt modelId="{50E9C85B-C314-406D-88B7-283C223B8C83}">
      <dgm:prSet phldrT="[Text]" phldr="1" custLinFactNeighborX="-11838" custLinFactNeighborY="-2831"/>
      <dgm:spPr/>
      <dgm:t>
        <a:bodyPr/>
        <a:lstStyle/>
        <a:p>
          <a:endParaRPr lang="en-US" dirty="0"/>
        </a:p>
      </dgm:t>
    </dgm:pt>
    <dgm:pt modelId="{BBF850CE-795F-474A-ABE5-E13C09366F84}" type="parTrans" cxnId="{42A2D9B3-7D32-4C76-96C2-E6CF6F9A3373}">
      <dgm:prSet/>
      <dgm:spPr/>
      <dgm:t>
        <a:bodyPr/>
        <a:lstStyle/>
        <a:p>
          <a:endParaRPr lang="en-US"/>
        </a:p>
      </dgm:t>
    </dgm:pt>
    <dgm:pt modelId="{68EC3BAB-648E-4951-9639-EE8842CAED75}" type="sibTrans" cxnId="{42A2D9B3-7D32-4C76-96C2-E6CF6F9A3373}">
      <dgm:prSet/>
      <dgm:spPr/>
      <dgm:t>
        <a:bodyPr/>
        <a:lstStyle/>
        <a:p>
          <a:endParaRPr lang="en-US"/>
        </a:p>
      </dgm:t>
    </dgm:pt>
    <dgm:pt modelId="{C84E91F0-9D30-4D2C-8A85-C6E96FC95FD1}">
      <dgm:prSet phldrT="[Text]" phldr="1" custScaleX="137138" custScaleY="127593" custLinFactNeighborX="-19412" custLinFactNeighborY="-6556"/>
      <dgm:spPr/>
      <dgm:t>
        <a:bodyPr/>
        <a:lstStyle/>
        <a:p>
          <a:endParaRPr lang="en-US" dirty="0"/>
        </a:p>
      </dgm:t>
    </dgm:pt>
    <dgm:pt modelId="{3CABB322-6AD2-4FA5-A9EF-3A67525F9B2B}" type="parTrans" cxnId="{8C934A5A-66F5-4B30-88FF-D715ADE8EC5E}">
      <dgm:prSet/>
      <dgm:spPr/>
      <dgm:t>
        <a:bodyPr/>
        <a:lstStyle/>
        <a:p>
          <a:endParaRPr lang="en-US"/>
        </a:p>
      </dgm:t>
    </dgm:pt>
    <dgm:pt modelId="{171ED0E3-E701-4F39-993A-D64D8FB0134D}" type="sibTrans" cxnId="{8C934A5A-66F5-4B30-88FF-D715ADE8EC5E}">
      <dgm:prSet/>
      <dgm:spPr/>
      <dgm:t>
        <a:bodyPr/>
        <a:lstStyle/>
        <a:p>
          <a:endParaRPr lang="en-US"/>
        </a:p>
      </dgm:t>
    </dgm:pt>
    <dgm:pt modelId="{1B83F439-F3E4-4BC9-BDF4-17CB719C011F}" type="pres">
      <dgm:prSet presAssocID="{B7238A30-10B7-4B25-AE8A-E90E4317B00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1209FC-402C-408B-804B-73814517C3EA}" type="pres">
      <dgm:prSet presAssocID="{7863CDC4-8989-479D-9CF4-638E9C3C4A01}" presName="gear1" presStyleLbl="node1" presStyleIdx="0" presStyleCnt="3" custScaleX="92320" custScaleY="90116" custLinFactNeighborX="-4659" custLinFactNeighborY="24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3AF00-EDB8-4982-8D73-4CB7710632C7}" type="pres">
      <dgm:prSet presAssocID="{7863CDC4-8989-479D-9CF4-638E9C3C4A01}" presName="gear1srcNode" presStyleLbl="node1" presStyleIdx="0" presStyleCnt="3"/>
      <dgm:spPr/>
      <dgm:t>
        <a:bodyPr/>
        <a:lstStyle/>
        <a:p>
          <a:endParaRPr lang="ru-RU"/>
        </a:p>
      </dgm:t>
    </dgm:pt>
    <dgm:pt modelId="{93265FD3-7B89-48BB-933D-938A22FE7CCC}" type="pres">
      <dgm:prSet presAssocID="{7863CDC4-8989-479D-9CF4-638E9C3C4A01}" presName="gear1dstNode" presStyleLbl="node1" presStyleIdx="0" presStyleCnt="3"/>
      <dgm:spPr/>
      <dgm:t>
        <a:bodyPr/>
        <a:lstStyle/>
        <a:p>
          <a:endParaRPr lang="ru-RU"/>
        </a:p>
      </dgm:t>
    </dgm:pt>
    <dgm:pt modelId="{1D32FC9D-DD72-4696-86BF-934F6A6901DC}" type="pres">
      <dgm:prSet presAssocID="{C8165C8A-E8F7-4059-980D-D4CA4EECFFFD}" presName="gear2" presStyleLbl="node1" presStyleIdx="1" presStyleCnt="3" custScaleX="137138" custScaleY="127593" custLinFactNeighborX="-19412" custLinFactNeighborY="-65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42DB7-57E3-4E1D-89A7-FD4C75530A1D}" type="pres">
      <dgm:prSet presAssocID="{C8165C8A-E8F7-4059-980D-D4CA4EECFFFD}" presName="gear2srcNode" presStyleLbl="node1" presStyleIdx="1" presStyleCnt="3"/>
      <dgm:spPr/>
      <dgm:t>
        <a:bodyPr/>
        <a:lstStyle/>
        <a:p>
          <a:endParaRPr lang="ru-RU"/>
        </a:p>
      </dgm:t>
    </dgm:pt>
    <dgm:pt modelId="{2A2AA6C6-09BF-4CE3-8CB5-50A30C8A32B4}" type="pres">
      <dgm:prSet presAssocID="{C8165C8A-E8F7-4059-980D-D4CA4EECFFFD}" presName="gear2dstNode" presStyleLbl="node1" presStyleIdx="1" presStyleCnt="3"/>
      <dgm:spPr/>
      <dgm:t>
        <a:bodyPr/>
        <a:lstStyle/>
        <a:p>
          <a:endParaRPr lang="ru-RU"/>
        </a:p>
      </dgm:t>
    </dgm:pt>
    <dgm:pt modelId="{8242264C-D8DA-41F5-949B-D09FEA30B470}" type="pres">
      <dgm:prSet presAssocID="{9647F511-9B51-4C26-AE4D-B6E41253BA09}" presName="gear3" presStyleLbl="node1" presStyleIdx="2" presStyleCnt="3" custLinFactNeighborX="-9272" custLinFactNeighborY="-12384"/>
      <dgm:spPr/>
      <dgm:t>
        <a:bodyPr/>
        <a:lstStyle/>
        <a:p>
          <a:endParaRPr lang="en-US"/>
        </a:p>
      </dgm:t>
    </dgm:pt>
    <dgm:pt modelId="{815DACC7-982A-41AE-9F24-0EA17A9B8283}" type="pres">
      <dgm:prSet presAssocID="{9647F511-9B51-4C26-AE4D-B6E41253BA0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A5275-62BC-42FF-94C1-268604F55617}" type="pres">
      <dgm:prSet presAssocID="{9647F511-9B51-4C26-AE4D-B6E41253BA09}" presName="gear3srcNode" presStyleLbl="node1" presStyleIdx="2" presStyleCnt="3"/>
      <dgm:spPr/>
      <dgm:t>
        <a:bodyPr/>
        <a:lstStyle/>
        <a:p>
          <a:endParaRPr lang="ru-RU"/>
        </a:p>
      </dgm:t>
    </dgm:pt>
    <dgm:pt modelId="{19DA6992-6D01-4420-9602-56CF1FB40137}" type="pres">
      <dgm:prSet presAssocID="{9647F511-9B51-4C26-AE4D-B6E41253BA09}" presName="gear3dstNode" presStyleLbl="node1" presStyleIdx="2" presStyleCnt="3"/>
      <dgm:spPr/>
      <dgm:t>
        <a:bodyPr/>
        <a:lstStyle/>
        <a:p>
          <a:endParaRPr lang="ru-RU"/>
        </a:p>
      </dgm:t>
    </dgm:pt>
    <dgm:pt modelId="{1BD92EED-4089-4830-8B84-11787AC5901F}" type="pres">
      <dgm:prSet presAssocID="{1C1E78B3-AC31-4532-9B21-FBD6F70CC87B}" presName="connector1" presStyleLbl="sibTrans2D1" presStyleIdx="0" presStyleCnt="3" custScaleX="87215" custScaleY="91463" custLinFactNeighborX="-7222" custLinFactNeighborY="3257"/>
      <dgm:spPr/>
      <dgm:t>
        <a:bodyPr/>
        <a:lstStyle/>
        <a:p>
          <a:endParaRPr lang="ru-RU"/>
        </a:p>
      </dgm:t>
    </dgm:pt>
    <dgm:pt modelId="{C4646030-3328-4EDE-BF38-01F5AE61D4DB}" type="pres">
      <dgm:prSet presAssocID="{31046675-30BE-48FF-AF71-C2AC60C4AC87}" presName="connector2" presStyleLbl="sibTrans2D1" presStyleIdx="1" presStyleCnt="3" custLinFactNeighborX="-14373" custLinFactNeighborY="1106"/>
      <dgm:spPr/>
      <dgm:t>
        <a:bodyPr/>
        <a:lstStyle/>
        <a:p>
          <a:endParaRPr lang="ru-RU"/>
        </a:p>
      </dgm:t>
    </dgm:pt>
    <dgm:pt modelId="{AB7A6F52-86F9-4C83-8973-532FBF47B2BF}" type="pres">
      <dgm:prSet presAssocID="{85FAC368-F81D-4385-B572-325DAFA829A2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665A356-9383-4353-90F4-232215CFEFD0}" type="presOf" srcId="{C8165C8A-E8F7-4059-980D-D4CA4EECFFFD}" destId="{1D32FC9D-DD72-4696-86BF-934F6A6901DC}" srcOrd="0" destOrd="0" presId="urn:microsoft.com/office/officeart/2005/8/layout/gear1"/>
    <dgm:cxn modelId="{574D8BB4-E41F-454C-A52C-E79766A21E96}" type="presOf" srcId="{85FAC368-F81D-4385-B572-325DAFA829A2}" destId="{AB7A6F52-86F9-4C83-8973-532FBF47B2BF}" srcOrd="0" destOrd="0" presId="urn:microsoft.com/office/officeart/2005/8/layout/gear1"/>
    <dgm:cxn modelId="{1AC6364E-1FC3-4CD4-914F-6C62AC067C76}" type="presOf" srcId="{7863CDC4-8989-479D-9CF4-638E9C3C4A01}" destId="{EF13AF00-EDB8-4982-8D73-4CB7710632C7}" srcOrd="1" destOrd="0" presId="urn:microsoft.com/office/officeart/2005/8/layout/gear1"/>
    <dgm:cxn modelId="{80C8F8F2-BECC-4CAF-9CB6-B89DDC1D29F7}" type="presOf" srcId="{1C1E78B3-AC31-4532-9B21-FBD6F70CC87B}" destId="{1BD92EED-4089-4830-8B84-11787AC5901F}" srcOrd="0" destOrd="0" presId="urn:microsoft.com/office/officeart/2005/8/layout/gear1"/>
    <dgm:cxn modelId="{42A2D9B3-7D32-4C76-96C2-E6CF6F9A3373}" srcId="{B7238A30-10B7-4B25-AE8A-E90E4317B009}" destId="{50E9C85B-C314-406D-88B7-283C223B8C83}" srcOrd="4" destOrd="0" parTransId="{BBF850CE-795F-474A-ABE5-E13C09366F84}" sibTransId="{68EC3BAB-648E-4951-9639-EE8842CAED75}"/>
    <dgm:cxn modelId="{25EDBE65-5C8E-4B70-B738-879D15237D93}" type="presOf" srcId="{9647F511-9B51-4C26-AE4D-B6E41253BA09}" destId="{89BA5275-62BC-42FF-94C1-268604F55617}" srcOrd="2" destOrd="0" presId="urn:microsoft.com/office/officeart/2005/8/layout/gear1"/>
    <dgm:cxn modelId="{C6CE25BC-6FE8-4534-A6A3-7145555D386C}" srcId="{B7238A30-10B7-4B25-AE8A-E90E4317B009}" destId="{9647F511-9B51-4C26-AE4D-B6E41253BA09}" srcOrd="2" destOrd="0" parTransId="{84B5B87D-D4EB-4D59-868D-459DA75530ED}" sibTransId="{85FAC368-F81D-4385-B572-325DAFA829A2}"/>
    <dgm:cxn modelId="{F041F442-DBE6-403E-AABB-93079081E3AD}" type="presOf" srcId="{9647F511-9B51-4C26-AE4D-B6E41253BA09}" destId="{815DACC7-982A-41AE-9F24-0EA17A9B8283}" srcOrd="1" destOrd="0" presId="urn:microsoft.com/office/officeart/2005/8/layout/gear1"/>
    <dgm:cxn modelId="{DFB1C37D-C6CF-420B-AAEE-300043CC0F66}" type="presOf" srcId="{B7238A30-10B7-4B25-AE8A-E90E4317B009}" destId="{1B83F439-F3E4-4BC9-BDF4-17CB719C011F}" srcOrd="0" destOrd="0" presId="urn:microsoft.com/office/officeart/2005/8/layout/gear1"/>
    <dgm:cxn modelId="{AAF89121-CDA7-489A-A1AE-D58655C3A93C}" type="presOf" srcId="{7863CDC4-8989-479D-9CF4-638E9C3C4A01}" destId="{941209FC-402C-408B-804B-73814517C3EA}" srcOrd="0" destOrd="0" presId="urn:microsoft.com/office/officeart/2005/8/layout/gear1"/>
    <dgm:cxn modelId="{8C934A5A-66F5-4B30-88FF-D715ADE8EC5E}" srcId="{B7238A30-10B7-4B25-AE8A-E90E4317B009}" destId="{C84E91F0-9D30-4D2C-8A85-C6E96FC95FD1}" srcOrd="5" destOrd="0" parTransId="{3CABB322-6AD2-4FA5-A9EF-3A67525F9B2B}" sibTransId="{171ED0E3-E701-4F39-993A-D64D8FB0134D}"/>
    <dgm:cxn modelId="{CDD9CC11-F6AF-49F3-8C7F-0348A31AA631}" srcId="{B7238A30-10B7-4B25-AE8A-E90E4317B009}" destId="{7863CDC4-8989-479D-9CF4-638E9C3C4A01}" srcOrd="0" destOrd="0" parTransId="{FC6F61B0-F5DE-42A3-ACB6-C688E30D88B7}" sibTransId="{1C1E78B3-AC31-4532-9B21-FBD6F70CC87B}"/>
    <dgm:cxn modelId="{7B795000-04AE-43A3-9E8D-32F2D1CE53FC}" type="presOf" srcId="{9647F511-9B51-4C26-AE4D-B6E41253BA09}" destId="{8242264C-D8DA-41F5-949B-D09FEA30B470}" srcOrd="0" destOrd="0" presId="urn:microsoft.com/office/officeart/2005/8/layout/gear1"/>
    <dgm:cxn modelId="{5ED7843A-B6C6-4360-914E-2FDB4D367D67}" type="presOf" srcId="{31046675-30BE-48FF-AF71-C2AC60C4AC87}" destId="{C4646030-3328-4EDE-BF38-01F5AE61D4DB}" srcOrd="0" destOrd="0" presId="urn:microsoft.com/office/officeart/2005/8/layout/gear1"/>
    <dgm:cxn modelId="{DC41FEB7-A266-4B35-98D3-FF6B193C28C5}" type="presOf" srcId="{C8165C8A-E8F7-4059-980D-D4CA4EECFFFD}" destId="{2A2AA6C6-09BF-4CE3-8CB5-50A30C8A32B4}" srcOrd="2" destOrd="0" presId="urn:microsoft.com/office/officeart/2005/8/layout/gear1"/>
    <dgm:cxn modelId="{73005DD8-6172-4898-A112-E9D7DC56A953}" srcId="{B7238A30-10B7-4B25-AE8A-E90E4317B009}" destId="{F2285DC5-797B-4633-9A3E-AABE22060E10}" srcOrd="3" destOrd="0" parTransId="{ACD10E1F-C0FF-413B-9071-BCBDA3E005BB}" sibTransId="{9A1139A1-0578-422C-8E94-B01F93670C3C}"/>
    <dgm:cxn modelId="{9C414169-015A-4337-B084-6E6EEEDEFA6C}" srcId="{B7238A30-10B7-4B25-AE8A-E90E4317B009}" destId="{C8165C8A-E8F7-4059-980D-D4CA4EECFFFD}" srcOrd="1" destOrd="0" parTransId="{724A6C5D-ED07-40B1-AA86-6CE1EA44B2E8}" sibTransId="{31046675-30BE-48FF-AF71-C2AC60C4AC87}"/>
    <dgm:cxn modelId="{F0462A0A-1308-4F2B-A084-F0CBF56945DA}" type="presOf" srcId="{9647F511-9B51-4C26-AE4D-B6E41253BA09}" destId="{19DA6992-6D01-4420-9602-56CF1FB40137}" srcOrd="3" destOrd="0" presId="urn:microsoft.com/office/officeart/2005/8/layout/gear1"/>
    <dgm:cxn modelId="{8F2038B3-A6A9-4880-883C-DF0E1FC6417F}" type="presOf" srcId="{C8165C8A-E8F7-4059-980D-D4CA4EECFFFD}" destId="{7F142DB7-57E3-4E1D-89A7-FD4C75530A1D}" srcOrd="1" destOrd="0" presId="urn:microsoft.com/office/officeart/2005/8/layout/gear1"/>
    <dgm:cxn modelId="{2262077A-F822-48F5-B094-2C665DB7C988}" type="presOf" srcId="{7863CDC4-8989-479D-9CF4-638E9C3C4A01}" destId="{93265FD3-7B89-48BB-933D-938A22FE7CCC}" srcOrd="2" destOrd="0" presId="urn:microsoft.com/office/officeart/2005/8/layout/gear1"/>
    <dgm:cxn modelId="{2D455870-B0A2-4BAE-B3B1-B434C96D307D}" type="presParOf" srcId="{1B83F439-F3E4-4BC9-BDF4-17CB719C011F}" destId="{941209FC-402C-408B-804B-73814517C3EA}" srcOrd="0" destOrd="0" presId="urn:microsoft.com/office/officeart/2005/8/layout/gear1"/>
    <dgm:cxn modelId="{E357D354-95D5-4F7E-82B5-ACE2079A7F0C}" type="presParOf" srcId="{1B83F439-F3E4-4BC9-BDF4-17CB719C011F}" destId="{EF13AF00-EDB8-4982-8D73-4CB7710632C7}" srcOrd="1" destOrd="0" presId="urn:microsoft.com/office/officeart/2005/8/layout/gear1"/>
    <dgm:cxn modelId="{4CB5FAD9-0FFD-4776-8CA3-B25451E71853}" type="presParOf" srcId="{1B83F439-F3E4-4BC9-BDF4-17CB719C011F}" destId="{93265FD3-7B89-48BB-933D-938A22FE7CCC}" srcOrd="2" destOrd="0" presId="urn:microsoft.com/office/officeart/2005/8/layout/gear1"/>
    <dgm:cxn modelId="{59CD1593-A1C0-448A-A5A9-B14AB4C1E18C}" type="presParOf" srcId="{1B83F439-F3E4-4BC9-BDF4-17CB719C011F}" destId="{1D32FC9D-DD72-4696-86BF-934F6A6901DC}" srcOrd="3" destOrd="0" presId="urn:microsoft.com/office/officeart/2005/8/layout/gear1"/>
    <dgm:cxn modelId="{5F526261-817D-4262-80D7-9D5FD627897D}" type="presParOf" srcId="{1B83F439-F3E4-4BC9-BDF4-17CB719C011F}" destId="{7F142DB7-57E3-4E1D-89A7-FD4C75530A1D}" srcOrd="4" destOrd="0" presId="urn:microsoft.com/office/officeart/2005/8/layout/gear1"/>
    <dgm:cxn modelId="{D92416C3-0237-4377-BCD4-58BCF8B18761}" type="presParOf" srcId="{1B83F439-F3E4-4BC9-BDF4-17CB719C011F}" destId="{2A2AA6C6-09BF-4CE3-8CB5-50A30C8A32B4}" srcOrd="5" destOrd="0" presId="urn:microsoft.com/office/officeart/2005/8/layout/gear1"/>
    <dgm:cxn modelId="{D074ED3E-F959-461E-9426-B64EB06F3DAA}" type="presParOf" srcId="{1B83F439-F3E4-4BC9-BDF4-17CB719C011F}" destId="{8242264C-D8DA-41F5-949B-D09FEA30B470}" srcOrd="6" destOrd="0" presId="urn:microsoft.com/office/officeart/2005/8/layout/gear1"/>
    <dgm:cxn modelId="{E59652AD-D2FA-4FAB-AE1B-34E18B80092F}" type="presParOf" srcId="{1B83F439-F3E4-4BC9-BDF4-17CB719C011F}" destId="{815DACC7-982A-41AE-9F24-0EA17A9B8283}" srcOrd="7" destOrd="0" presId="urn:microsoft.com/office/officeart/2005/8/layout/gear1"/>
    <dgm:cxn modelId="{BC25A86F-9DC7-4DB7-B328-9EC1CF6B41E9}" type="presParOf" srcId="{1B83F439-F3E4-4BC9-BDF4-17CB719C011F}" destId="{89BA5275-62BC-42FF-94C1-268604F55617}" srcOrd="8" destOrd="0" presId="urn:microsoft.com/office/officeart/2005/8/layout/gear1"/>
    <dgm:cxn modelId="{56F4F9D5-DF6B-43DA-AB4A-7D866329C531}" type="presParOf" srcId="{1B83F439-F3E4-4BC9-BDF4-17CB719C011F}" destId="{19DA6992-6D01-4420-9602-56CF1FB40137}" srcOrd="9" destOrd="0" presId="urn:microsoft.com/office/officeart/2005/8/layout/gear1"/>
    <dgm:cxn modelId="{15866547-A6D0-46B9-B3A8-0A5152980CFC}" type="presParOf" srcId="{1B83F439-F3E4-4BC9-BDF4-17CB719C011F}" destId="{1BD92EED-4089-4830-8B84-11787AC5901F}" srcOrd="10" destOrd="0" presId="urn:microsoft.com/office/officeart/2005/8/layout/gear1"/>
    <dgm:cxn modelId="{390543AE-8F5C-4560-9E24-016A9D546E51}" type="presParOf" srcId="{1B83F439-F3E4-4BC9-BDF4-17CB719C011F}" destId="{C4646030-3328-4EDE-BF38-01F5AE61D4DB}" srcOrd="11" destOrd="0" presId="urn:microsoft.com/office/officeart/2005/8/layout/gear1"/>
    <dgm:cxn modelId="{5EB1831C-B2F1-44E7-B4D0-E3DB91425921}" type="presParOf" srcId="{1B83F439-F3E4-4BC9-BDF4-17CB719C011F}" destId="{AB7A6F52-86F9-4C83-8973-532FBF47B2B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97DCB-F8A0-40BD-A1FF-D6D7C0961F1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2AF155-3C77-4D9B-B9DF-6EEB40612EEB}">
      <dgm:prSet phldrT="[Text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Стратегии развития секторов </a:t>
          </a:r>
          <a:endParaRPr lang="en-US" sz="1200" b="1" dirty="0">
            <a:solidFill>
              <a:schemeClr val="bg1"/>
            </a:solidFill>
          </a:endParaRPr>
        </a:p>
      </dgm:t>
    </dgm:pt>
    <dgm:pt modelId="{8595C623-57A6-4D28-9D91-2CD6AC2CC686}" type="parTrans" cxnId="{44AB6DAA-1831-42CF-8BB2-8F3F11971E2D}">
      <dgm:prSet/>
      <dgm:spPr/>
      <dgm:t>
        <a:bodyPr/>
        <a:lstStyle/>
        <a:p>
          <a:endParaRPr lang="en-US"/>
        </a:p>
      </dgm:t>
    </dgm:pt>
    <dgm:pt modelId="{000FD7CA-F70F-446A-8CDF-ED1E15663CA0}" type="sibTrans" cxnId="{44AB6DAA-1831-42CF-8BB2-8F3F11971E2D}">
      <dgm:prSet/>
      <dgm:spPr/>
      <dgm:t>
        <a:bodyPr/>
        <a:lstStyle/>
        <a:p>
          <a:endParaRPr lang="en-US"/>
        </a:p>
      </dgm:t>
    </dgm:pt>
    <dgm:pt modelId="{17148149-2F06-450C-998D-AEBD778D8EFA}">
      <dgm:prSet phldrT="[Text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Оценка параметров моделей</a:t>
          </a:r>
          <a:endParaRPr lang="en-US" sz="1200" b="1" dirty="0">
            <a:solidFill>
              <a:schemeClr val="bg1"/>
            </a:solidFill>
          </a:endParaRPr>
        </a:p>
      </dgm:t>
    </dgm:pt>
    <dgm:pt modelId="{3AA44DA9-3604-44D8-94DD-9C1AC92CCAC1}" type="parTrans" cxnId="{85778DF0-3000-45A7-96DA-EC71BB58D440}">
      <dgm:prSet/>
      <dgm:spPr/>
      <dgm:t>
        <a:bodyPr/>
        <a:lstStyle/>
        <a:p>
          <a:endParaRPr lang="en-US"/>
        </a:p>
      </dgm:t>
    </dgm:pt>
    <dgm:pt modelId="{67917A36-18B8-4991-8D03-E21F6754EECB}" type="sibTrans" cxnId="{85778DF0-3000-45A7-96DA-EC71BB58D440}">
      <dgm:prSet/>
      <dgm:spPr/>
      <dgm:t>
        <a:bodyPr/>
        <a:lstStyle/>
        <a:p>
          <a:endParaRPr lang="en-US"/>
        </a:p>
      </dgm:t>
    </dgm:pt>
    <dgm:pt modelId="{3A6E4172-A8A7-4556-8AB4-AF0148E67CC9}">
      <dgm:prSet phldrT="[Text]" custT="1"/>
      <dgm:spPr/>
      <dgm:t>
        <a:bodyPr/>
        <a:lstStyle/>
        <a:p>
          <a:r>
            <a:rPr lang="ru-RU" sz="1100" b="1" dirty="0" err="1" smtClean="0">
              <a:solidFill>
                <a:schemeClr val="bg1"/>
              </a:solidFill>
            </a:rPr>
            <a:t>Формиро-вание</a:t>
          </a:r>
          <a:r>
            <a:rPr lang="ru-RU" sz="1100" b="1" dirty="0" smtClean="0">
              <a:solidFill>
                <a:schemeClr val="bg1"/>
              </a:solidFill>
            </a:rPr>
            <a:t> сценариев расчета </a:t>
          </a:r>
          <a:endParaRPr lang="en-US" sz="1100" b="1" dirty="0">
            <a:solidFill>
              <a:schemeClr val="bg1"/>
            </a:solidFill>
          </a:endParaRPr>
        </a:p>
      </dgm:t>
    </dgm:pt>
    <dgm:pt modelId="{42CBE6F0-93B8-4AE1-A761-947FEA0F449D}" type="parTrans" cxnId="{DE8ED3EF-F854-4BA5-AC95-76BDBAFB9E51}">
      <dgm:prSet/>
      <dgm:spPr/>
      <dgm:t>
        <a:bodyPr/>
        <a:lstStyle/>
        <a:p>
          <a:endParaRPr lang="en-US"/>
        </a:p>
      </dgm:t>
    </dgm:pt>
    <dgm:pt modelId="{AE15F1F1-47E5-429D-AE53-BA48C2298557}" type="sibTrans" cxnId="{DE8ED3EF-F854-4BA5-AC95-76BDBAFB9E51}">
      <dgm:prSet/>
      <dgm:spPr/>
      <dgm:t>
        <a:bodyPr/>
        <a:lstStyle/>
        <a:p>
          <a:endParaRPr lang="en-US"/>
        </a:p>
      </dgm:t>
    </dgm:pt>
    <dgm:pt modelId="{3CF825B9-82A9-43D4-95F4-261AB60B3E67}">
      <dgm:prSet phldrT="[Text]" custT="1"/>
      <dgm:spPr/>
      <dgm:t>
        <a:bodyPr/>
        <a:lstStyle/>
        <a:p>
          <a:r>
            <a:rPr lang="ru-RU" sz="1400" b="1" dirty="0" smtClean="0"/>
            <a:t>Экономические и технологические параметры </a:t>
          </a:r>
          <a:endParaRPr lang="en-US" sz="1400" b="1" dirty="0"/>
        </a:p>
      </dgm:t>
    </dgm:pt>
    <dgm:pt modelId="{D24E2F29-E481-43E3-8D20-4A14213E707A}" type="parTrans" cxnId="{38D6A589-D07F-4078-A009-C90ED97E49CD}">
      <dgm:prSet/>
      <dgm:spPr/>
      <dgm:t>
        <a:bodyPr/>
        <a:lstStyle/>
        <a:p>
          <a:endParaRPr lang="en-US"/>
        </a:p>
      </dgm:t>
    </dgm:pt>
    <dgm:pt modelId="{4DF7B901-CBC9-40D9-89D9-8AA69C47D962}" type="sibTrans" cxnId="{38D6A589-D07F-4078-A009-C90ED97E49CD}">
      <dgm:prSet/>
      <dgm:spPr/>
      <dgm:t>
        <a:bodyPr/>
        <a:lstStyle/>
        <a:p>
          <a:endParaRPr lang="en-US"/>
        </a:p>
      </dgm:t>
    </dgm:pt>
    <dgm:pt modelId="{66BE251A-96D0-4758-AC5F-61BBCC47EB5E}" type="pres">
      <dgm:prSet presAssocID="{4D797DCB-F8A0-40BD-A1FF-D6D7C0961F1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9A918-E690-4337-A7FD-74E7EAEB2D46}" type="pres">
      <dgm:prSet presAssocID="{4D797DCB-F8A0-40BD-A1FF-D6D7C0961F1D}" presName="ellipse" presStyleLbl="trBgShp" presStyleIdx="0" presStyleCnt="1" custScaleX="177498" custScaleY="135841" custLinFactNeighborX="1063" custLinFactNeighborY="-2966"/>
      <dgm:spPr/>
    </dgm:pt>
    <dgm:pt modelId="{AC8D8EE3-21CF-4FFC-9769-6E5D7B23026D}" type="pres">
      <dgm:prSet presAssocID="{4D797DCB-F8A0-40BD-A1FF-D6D7C0961F1D}" presName="arrow1" presStyleLbl="fgShp" presStyleIdx="0" presStyleCnt="1" custScaleX="209712" custScaleY="270514" custLinFactNeighborX="-31713" custLinFactNeighborY="71886"/>
      <dgm:spPr/>
      <dgm:t>
        <a:bodyPr/>
        <a:lstStyle/>
        <a:p>
          <a:endParaRPr lang="en-US"/>
        </a:p>
      </dgm:t>
    </dgm:pt>
    <dgm:pt modelId="{40C39C4F-A79D-402A-BA2E-8A6D62582C45}" type="pres">
      <dgm:prSet presAssocID="{4D797DCB-F8A0-40BD-A1FF-D6D7C0961F1D}" presName="rectangle" presStyleLbl="revTx" presStyleIdx="0" presStyleCnt="1" custScaleX="143549" custLinFactNeighborX="-3607" custLinFactNeighborY="-58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AAD07-70A3-4E4D-A7DF-DC296108BB44}" type="pres">
      <dgm:prSet presAssocID="{17148149-2F06-450C-998D-AEBD778D8EFA}" presName="item1" presStyleLbl="node1" presStyleIdx="0" presStyleCnt="3" custScaleX="162778" custScaleY="151141" custLinFactNeighborX="-28485" custLinFactNeighborY="-9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19A5D-0B98-4879-B02C-A47708A05EAD}" type="pres">
      <dgm:prSet presAssocID="{3A6E4172-A8A7-4556-8AB4-AF0148E67CC9}" presName="item2" presStyleLbl="node1" presStyleIdx="1" presStyleCnt="3" custScaleX="197074" custScaleY="137803" custLinFactNeighborX="-75903" custLinFactNeighborY="-29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F17EC-81C0-4856-BCD3-0872E66F30D0}" type="pres">
      <dgm:prSet presAssocID="{3CF825B9-82A9-43D4-95F4-261AB60B3E67}" presName="item3" presStyleLbl="node1" presStyleIdx="2" presStyleCnt="3" custScaleX="162813" custScaleY="135134" custLinFactNeighborX="62497" custLinFactNeighborY="-11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043ED-B80E-45B7-9077-31E3E840E07B}" type="pres">
      <dgm:prSet presAssocID="{4D797DCB-F8A0-40BD-A1FF-D6D7C0961F1D}" presName="funnel" presStyleLbl="trAlignAcc1" presStyleIdx="0" presStyleCnt="1" custScaleX="163265" custScaleY="142857" custLinFactNeighborX="3959" custLinFactNeighborY="9821"/>
      <dgm:spPr/>
    </dgm:pt>
  </dgm:ptLst>
  <dgm:cxnLst>
    <dgm:cxn modelId="{DE8ED3EF-F854-4BA5-AC95-76BDBAFB9E51}" srcId="{4D797DCB-F8A0-40BD-A1FF-D6D7C0961F1D}" destId="{3A6E4172-A8A7-4556-8AB4-AF0148E67CC9}" srcOrd="2" destOrd="0" parTransId="{42CBE6F0-93B8-4AE1-A761-947FEA0F449D}" sibTransId="{AE15F1F1-47E5-429D-AE53-BA48C2298557}"/>
    <dgm:cxn modelId="{44AB6DAA-1831-42CF-8BB2-8F3F11971E2D}" srcId="{4D797DCB-F8A0-40BD-A1FF-D6D7C0961F1D}" destId="{0C2AF155-3C77-4D9B-B9DF-6EEB40612EEB}" srcOrd="0" destOrd="0" parTransId="{8595C623-57A6-4D28-9D91-2CD6AC2CC686}" sibTransId="{000FD7CA-F70F-446A-8CDF-ED1E15663CA0}"/>
    <dgm:cxn modelId="{9BAC1942-392D-4CAB-AF3D-8380AAA03472}" type="presOf" srcId="{17148149-2F06-450C-998D-AEBD778D8EFA}" destId="{57619A5D-0B98-4879-B02C-A47708A05EAD}" srcOrd="0" destOrd="0" presId="urn:microsoft.com/office/officeart/2005/8/layout/funnel1"/>
    <dgm:cxn modelId="{CBCB6638-C512-4DDD-B855-B2EBA4E45533}" type="presOf" srcId="{0C2AF155-3C77-4D9B-B9DF-6EEB40612EEB}" destId="{C4DF17EC-81C0-4856-BCD3-0872E66F30D0}" srcOrd="0" destOrd="0" presId="urn:microsoft.com/office/officeart/2005/8/layout/funnel1"/>
    <dgm:cxn modelId="{85778DF0-3000-45A7-96DA-EC71BB58D440}" srcId="{4D797DCB-F8A0-40BD-A1FF-D6D7C0961F1D}" destId="{17148149-2F06-450C-998D-AEBD778D8EFA}" srcOrd="1" destOrd="0" parTransId="{3AA44DA9-3604-44D8-94DD-9C1AC92CCAC1}" sibTransId="{67917A36-18B8-4991-8D03-E21F6754EECB}"/>
    <dgm:cxn modelId="{6D6A534B-BE17-411D-95F7-70C539683128}" type="presOf" srcId="{3A6E4172-A8A7-4556-8AB4-AF0148E67CC9}" destId="{043AAD07-70A3-4E4D-A7DF-DC296108BB44}" srcOrd="0" destOrd="0" presId="urn:microsoft.com/office/officeart/2005/8/layout/funnel1"/>
    <dgm:cxn modelId="{9AD35CAB-6DA2-485A-BCDB-0DAD410783D2}" type="presOf" srcId="{4D797DCB-F8A0-40BD-A1FF-D6D7C0961F1D}" destId="{66BE251A-96D0-4758-AC5F-61BBCC47EB5E}" srcOrd="0" destOrd="0" presId="urn:microsoft.com/office/officeart/2005/8/layout/funnel1"/>
    <dgm:cxn modelId="{38D6A589-D07F-4078-A009-C90ED97E49CD}" srcId="{4D797DCB-F8A0-40BD-A1FF-D6D7C0961F1D}" destId="{3CF825B9-82A9-43D4-95F4-261AB60B3E67}" srcOrd="3" destOrd="0" parTransId="{D24E2F29-E481-43E3-8D20-4A14213E707A}" sibTransId="{4DF7B901-CBC9-40D9-89D9-8AA69C47D962}"/>
    <dgm:cxn modelId="{83AAD3A4-32B3-41FE-A47F-485576E6122C}" type="presOf" srcId="{3CF825B9-82A9-43D4-95F4-261AB60B3E67}" destId="{40C39C4F-A79D-402A-BA2E-8A6D62582C45}" srcOrd="0" destOrd="0" presId="urn:microsoft.com/office/officeart/2005/8/layout/funnel1"/>
    <dgm:cxn modelId="{54897DFE-B2F0-4B65-A8EE-ADCBF7541259}" type="presParOf" srcId="{66BE251A-96D0-4758-AC5F-61BBCC47EB5E}" destId="{B9E9A918-E690-4337-A7FD-74E7EAEB2D46}" srcOrd="0" destOrd="0" presId="urn:microsoft.com/office/officeart/2005/8/layout/funnel1"/>
    <dgm:cxn modelId="{2EF05B47-289B-45D0-8223-B97BB881ED5B}" type="presParOf" srcId="{66BE251A-96D0-4758-AC5F-61BBCC47EB5E}" destId="{AC8D8EE3-21CF-4FFC-9769-6E5D7B23026D}" srcOrd="1" destOrd="0" presId="urn:microsoft.com/office/officeart/2005/8/layout/funnel1"/>
    <dgm:cxn modelId="{DA0D6AB9-7C34-404E-A06F-7FABBC0DB2BB}" type="presParOf" srcId="{66BE251A-96D0-4758-AC5F-61BBCC47EB5E}" destId="{40C39C4F-A79D-402A-BA2E-8A6D62582C45}" srcOrd="2" destOrd="0" presId="urn:microsoft.com/office/officeart/2005/8/layout/funnel1"/>
    <dgm:cxn modelId="{BED89E0B-E60D-4426-9AF2-0C2483F120A0}" type="presParOf" srcId="{66BE251A-96D0-4758-AC5F-61BBCC47EB5E}" destId="{043AAD07-70A3-4E4D-A7DF-DC296108BB44}" srcOrd="3" destOrd="0" presId="urn:microsoft.com/office/officeart/2005/8/layout/funnel1"/>
    <dgm:cxn modelId="{88C1C89D-BB4F-4D01-81EF-DF2D3174D976}" type="presParOf" srcId="{66BE251A-96D0-4758-AC5F-61BBCC47EB5E}" destId="{57619A5D-0B98-4879-B02C-A47708A05EAD}" srcOrd="4" destOrd="0" presId="urn:microsoft.com/office/officeart/2005/8/layout/funnel1"/>
    <dgm:cxn modelId="{EBCDA797-70B2-4F68-8B1B-9DC7916461A5}" type="presParOf" srcId="{66BE251A-96D0-4758-AC5F-61BBCC47EB5E}" destId="{C4DF17EC-81C0-4856-BCD3-0872E66F30D0}" srcOrd="5" destOrd="0" presId="urn:microsoft.com/office/officeart/2005/8/layout/funnel1"/>
    <dgm:cxn modelId="{AFA65C38-2219-409E-B807-1B401EE59B87}" type="presParOf" srcId="{66BE251A-96D0-4758-AC5F-61BBCC47EB5E}" destId="{AE2043ED-B80E-45B7-9077-31E3E840E07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DBA10-8868-481B-A6FA-0C228D44B35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66205-C267-4C59-A6D5-6DB4EE331B6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RUS-DVA-2050</a:t>
          </a:r>
          <a:endParaRPr lang="en-US" sz="1400" b="1" dirty="0">
            <a:solidFill>
              <a:schemeClr val="bg1"/>
            </a:solidFill>
          </a:endParaRPr>
        </a:p>
      </dgm:t>
    </dgm:pt>
    <dgm:pt modelId="{A1C393EC-ADBE-4916-93DF-C9473CD3ED17}" type="parTrans" cxnId="{6643060F-CF03-43CF-92B4-2750CB94F121}">
      <dgm:prSet/>
      <dgm:spPr/>
      <dgm:t>
        <a:bodyPr/>
        <a:lstStyle/>
        <a:p>
          <a:endParaRPr lang="en-US"/>
        </a:p>
      </dgm:t>
    </dgm:pt>
    <dgm:pt modelId="{3F8F018E-58A1-4E56-844E-8D73051B7721}" type="sibTrans" cxnId="{6643060F-CF03-43CF-92B4-2750CB94F121}">
      <dgm:prSet/>
      <dgm:spPr/>
      <dgm:t>
        <a:bodyPr/>
        <a:lstStyle/>
        <a:p>
          <a:endParaRPr lang="en-US"/>
        </a:p>
      </dgm:t>
    </dgm:pt>
    <dgm:pt modelId="{1445FE68-3399-42ED-92A8-666E7B611E9A}">
      <dgm:prSet phldrT="[Text]" custT="1"/>
      <dgm:spPr/>
      <dgm:t>
        <a:bodyPr/>
        <a:lstStyle/>
        <a:p>
          <a:r>
            <a:rPr lang="ru-RU" sz="1400" b="1" dirty="0" smtClean="0"/>
            <a:t>двухсекторная имитационная модель развития экономики</a:t>
          </a:r>
          <a:endParaRPr lang="en-US" sz="1400" b="1" dirty="0"/>
        </a:p>
      </dgm:t>
    </dgm:pt>
    <dgm:pt modelId="{810E0521-7040-4854-BB8B-0E7D65F9FEE5}" type="parTrans" cxnId="{D90345D5-C437-42A3-AD84-3EACAA3BA11C}">
      <dgm:prSet/>
      <dgm:spPr/>
      <dgm:t>
        <a:bodyPr/>
        <a:lstStyle/>
        <a:p>
          <a:endParaRPr lang="en-US"/>
        </a:p>
      </dgm:t>
    </dgm:pt>
    <dgm:pt modelId="{030B962F-D54B-4605-B9B7-71256A908CEB}" type="sibTrans" cxnId="{D90345D5-C437-42A3-AD84-3EACAA3BA11C}">
      <dgm:prSet/>
      <dgm:spPr/>
      <dgm:t>
        <a:bodyPr/>
        <a:lstStyle/>
        <a:p>
          <a:endParaRPr lang="en-US"/>
        </a:p>
      </dgm:t>
    </dgm:pt>
    <dgm:pt modelId="{B7D4D019-F7FB-4B65-B63E-209C2A49F660}">
      <dgm:prSet phldrT="[Text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Модели для секторов</a:t>
          </a:r>
        </a:p>
        <a:p>
          <a:r>
            <a:rPr lang="ru-RU" sz="1200" b="1" dirty="0" smtClean="0">
              <a:solidFill>
                <a:schemeClr val="bg1"/>
              </a:solidFill>
            </a:rPr>
            <a:t>Электроэнергетика </a:t>
          </a:r>
        </a:p>
        <a:p>
          <a:r>
            <a:rPr lang="ru-RU" sz="1200" b="1" dirty="0" smtClean="0">
              <a:solidFill>
                <a:schemeClr val="bg1"/>
              </a:solidFill>
            </a:rPr>
            <a:t>Теплоэнергетика</a:t>
          </a:r>
        </a:p>
        <a:p>
          <a:r>
            <a:rPr lang="ru-RU" sz="1200" b="1" dirty="0" smtClean="0">
              <a:solidFill>
                <a:schemeClr val="bg1"/>
              </a:solidFill>
            </a:rPr>
            <a:t>Промышленность</a:t>
          </a:r>
        </a:p>
        <a:p>
          <a:r>
            <a:rPr lang="ru-RU" sz="1200" b="1" dirty="0" smtClean="0">
              <a:solidFill>
                <a:schemeClr val="bg1"/>
              </a:solidFill>
            </a:rPr>
            <a:t>Жилищный сектор</a:t>
          </a:r>
        </a:p>
        <a:p>
          <a:r>
            <a:rPr lang="ru-RU" sz="1200" b="1" dirty="0" smtClean="0">
              <a:solidFill>
                <a:schemeClr val="bg1"/>
              </a:solidFill>
            </a:rPr>
            <a:t>Сфера услуг </a:t>
          </a:r>
        </a:p>
        <a:p>
          <a:r>
            <a:rPr lang="ru-RU" sz="1200" b="1" dirty="0" smtClean="0">
              <a:solidFill>
                <a:schemeClr val="bg1"/>
              </a:solidFill>
            </a:rPr>
            <a:t>Транспорт</a:t>
          </a:r>
          <a:endParaRPr lang="en-US" sz="1200" dirty="0">
            <a:solidFill>
              <a:schemeClr val="bg1"/>
            </a:solidFill>
          </a:endParaRPr>
        </a:p>
      </dgm:t>
    </dgm:pt>
    <dgm:pt modelId="{D9833B5F-AB99-4769-84A8-9D9C33C952F6}" type="parTrans" cxnId="{D52FCA21-1E69-4738-9A51-3F93AF6D62C6}">
      <dgm:prSet/>
      <dgm:spPr/>
      <dgm:t>
        <a:bodyPr/>
        <a:lstStyle/>
        <a:p>
          <a:endParaRPr lang="en-US"/>
        </a:p>
      </dgm:t>
    </dgm:pt>
    <dgm:pt modelId="{EA656486-F1D6-4E9F-AB21-524302588939}" type="sibTrans" cxnId="{D52FCA21-1E69-4738-9A51-3F93AF6D62C6}">
      <dgm:prSet/>
      <dgm:spPr/>
      <dgm:t>
        <a:bodyPr/>
        <a:lstStyle/>
        <a:p>
          <a:endParaRPr lang="en-US"/>
        </a:p>
      </dgm:t>
    </dgm:pt>
    <dgm:pt modelId="{25A963EE-1F21-4AFD-8507-C0847BB69CBA}">
      <dgm:prSet phldrT="[Text]" custT="1"/>
      <dgm:spPr/>
      <dgm:t>
        <a:bodyPr/>
        <a:lstStyle/>
        <a:p>
          <a:r>
            <a:rPr lang="ru-RU" sz="1400" b="1" dirty="0" smtClean="0"/>
            <a:t>Имитационные модели </a:t>
          </a:r>
          <a:endParaRPr lang="en-US" sz="1400" b="1" dirty="0"/>
        </a:p>
      </dgm:t>
    </dgm:pt>
    <dgm:pt modelId="{0365267B-F0C8-4BE0-8A30-443FC100725B}" type="parTrans" cxnId="{38F734F1-033C-4241-A75C-31C0B575BD4B}">
      <dgm:prSet/>
      <dgm:spPr/>
      <dgm:t>
        <a:bodyPr/>
        <a:lstStyle/>
        <a:p>
          <a:endParaRPr lang="en-US"/>
        </a:p>
      </dgm:t>
    </dgm:pt>
    <dgm:pt modelId="{0899C080-AB33-44A7-A62A-A2A088A02F00}" type="sibTrans" cxnId="{38F734F1-033C-4241-A75C-31C0B575BD4B}">
      <dgm:prSet/>
      <dgm:spPr/>
      <dgm:t>
        <a:bodyPr/>
        <a:lstStyle/>
        <a:p>
          <a:endParaRPr lang="en-US"/>
        </a:p>
      </dgm:t>
    </dgm:pt>
    <dgm:pt modelId="{EA72D9AE-FCC1-41CF-BE44-999F72633C73}">
      <dgm:prSet phldrT="[Text]" custT="1"/>
      <dgm:spPr/>
      <dgm:t>
        <a:bodyPr/>
        <a:lstStyle/>
        <a:p>
          <a:r>
            <a:rPr lang="ru-RU" sz="1400" b="1" dirty="0" smtClean="0"/>
            <a:t>Возможность </a:t>
          </a:r>
          <a:r>
            <a:rPr lang="ru-RU" sz="1400" b="1" dirty="0" err="1" smtClean="0"/>
            <a:t>эндогенезации</a:t>
          </a:r>
          <a:r>
            <a:rPr lang="ru-RU" sz="1400" b="1" dirty="0" smtClean="0"/>
            <a:t> технического прогресса </a:t>
          </a:r>
          <a:endParaRPr lang="en-US" sz="1400" b="1" dirty="0"/>
        </a:p>
      </dgm:t>
    </dgm:pt>
    <dgm:pt modelId="{CEA0946A-C4C1-4A44-8BCE-4DC535CC4F74}" type="parTrans" cxnId="{EC444456-AA6F-4B7C-A8F2-2D31BEAC890C}">
      <dgm:prSet/>
      <dgm:spPr/>
      <dgm:t>
        <a:bodyPr/>
        <a:lstStyle/>
        <a:p>
          <a:endParaRPr lang="en-US"/>
        </a:p>
      </dgm:t>
    </dgm:pt>
    <dgm:pt modelId="{DD0436C7-54DD-49E5-AE22-B6F020439D57}" type="sibTrans" cxnId="{EC444456-AA6F-4B7C-A8F2-2D31BEAC890C}">
      <dgm:prSet/>
      <dgm:spPr/>
      <dgm:t>
        <a:bodyPr/>
        <a:lstStyle/>
        <a:p>
          <a:endParaRPr lang="en-US"/>
        </a:p>
      </dgm:t>
    </dgm:pt>
    <dgm:pt modelId="{5AB5AEA1-168A-41DF-971E-FDE827540E67}">
      <dgm:prSet phldrT="[Text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Модель </a:t>
          </a:r>
          <a:r>
            <a:rPr lang="en-US" sz="1400" b="1" dirty="0" smtClean="0">
              <a:solidFill>
                <a:schemeClr val="bg1"/>
              </a:solidFill>
            </a:rPr>
            <a:t>ENERGYBAL</a:t>
          </a:r>
          <a:r>
            <a:rPr lang="ru-RU" sz="1400" b="1" dirty="0" smtClean="0">
              <a:solidFill>
                <a:schemeClr val="bg1"/>
              </a:solidFill>
            </a:rPr>
            <a:t>-</a:t>
          </a:r>
          <a:r>
            <a:rPr lang="en-US" sz="1400" b="1" dirty="0" smtClean="0">
              <a:solidFill>
                <a:schemeClr val="bg1"/>
              </a:solidFill>
            </a:rPr>
            <a:t>GEM</a:t>
          </a:r>
          <a:r>
            <a:rPr lang="ru-RU" sz="1400" b="1" dirty="0" smtClean="0">
              <a:solidFill>
                <a:schemeClr val="bg1"/>
              </a:solidFill>
            </a:rPr>
            <a:t>-2050 </a:t>
          </a:r>
          <a:endParaRPr lang="en-US" sz="1400" dirty="0">
            <a:solidFill>
              <a:schemeClr val="bg1"/>
            </a:solidFill>
          </a:endParaRPr>
        </a:p>
      </dgm:t>
    </dgm:pt>
    <dgm:pt modelId="{20F20F46-6379-46C1-A0B7-C2F4B58B450B}" type="parTrans" cxnId="{C4E0F935-46E7-40C0-9D0E-3007B79443EF}">
      <dgm:prSet/>
      <dgm:spPr/>
      <dgm:t>
        <a:bodyPr/>
        <a:lstStyle/>
        <a:p>
          <a:endParaRPr lang="en-US"/>
        </a:p>
      </dgm:t>
    </dgm:pt>
    <dgm:pt modelId="{00EC7C36-37F2-48B9-A1A2-3FCC71DD8E9A}" type="sibTrans" cxnId="{C4E0F935-46E7-40C0-9D0E-3007B79443EF}">
      <dgm:prSet/>
      <dgm:spPr/>
      <dgm:t>
        <a:bodyPr/>
        <a:lstStyle/>
        <a:p>
          <a:endParaRPr lang="en-US"/>
        </a:p>
      </dgm:t>
    </dgm:pt>
    <dgm:pt modelId="{1857D1F5-FE85-410F-A18C-072276776564}">
      <dgm:prSet phldrT="[Text]" custT="1"/>
      <dgm:spPr/>
      <dgm:t>
        <a:bodyPr/>
        <a:lstStyle/>
        <a:p>
          <a:r>
            <a:rPr lang="ru-RU" sz="1400" b="1" dirty="0" smtClean="0"/>
            <a:t>Детальное представление потребления энергии</a:t>
          </a:r>
          <a:endParaRPr lang="en-US" sz="1400" b="1" dirty="0"/>
        </a:p>
      </dgm:t>
    </dgm:pt>
    <dgm:pt modelId="{3F4A88D2-1C56-4EF7-81B4-32ECC269BD36}" type="parTrans" cxnId="{20C9260D-F95C-4F13-B3AE-DC8562C31BB8}">
      <dgm:prSet/>
      <dgm:spPr/>
      <dgm:t>
        <a:bodyPr/>
        <a:lstStyle/>
        <a:p>
          <a:endParaRPr lang="en-US"/>
        </a:p>
      </dgm:t>
    </dgm:pt>
    <dgm:pt modelId="{52F95726-8D79-4911-BA32-9C01ECCAD481}" type="sibTrans" cxnId="{20C9260D-F95C-4F13-B3AE-DC8562C31BB8}">
      <dgm:prSet/>
      <dgm:spPr/>
      <dgm:t>
        <a:bodyPr/>
        <a:lstStyle/>
        <a:p>
          <a:endParaRPr lang="en-US"/>
        </a:p>
      </dgm:t>
    </dgm:pt>
    <dgm:pt modelId="{F41F1CF1-EA11-420C-9D41-040C1B80517D}">
      <dgm:prSet phldrT="[Text]" custT="1"/>
      <dgm:spPr/>
      <dgm:t>
        <a:bodyPr/>
        <a:lstStyle/>
        <a:p>
          <a:r>
            <a:rPr lang="ru-RU" sz="1400" b="1" dirty="0" smtClean="0"/>
            <a:t>Годовой шаг  </a:t>
          </a:r>
          <a:endParaRPr lang="en-US" sz="1400" b="1" dirty="0"/>
        </a:p>
      </dgm:t>
    </dgm:pt>
    <dgm:pt modelId="{D46DF01A-7D51-480E-9A80-1DD3598D6A79}" type="parTrans" cxnId="{253E5297-EFC5-4858-BE56-28717B563595}">
      <dgm:prSet/>
      <dgm:spPr/>
      <dgm:t>
        <a:bodyPr/>
        <a:lstStyle/>
        <a:p>
          <a:endParaRPr lang="en-US"/>
        </a:p>
      </dgm:t>
    </dgm:pt>
    <dgm:pt modelId="{D5D2137D-ACC0-4400-8D27-84011E3E6BE5}" type="sibTrans" cxnId="{253E5297-EFC5-4858-BE56-28717B563595}">
      <dgm:prSet/>
      <dgm:spPr/>
      <dgm:t>
        <a:bodyPr/>
        <a:lstStyle/>
        <a:p>
          <a:endParaRPr lang="en-US"/>
        </a:p>
      </dgm:t>
    </dgm:pt>
    <dgm:pt modelId="{CE80E6C4-FC7B-4910-9B03-7593BBC88A29}">
      <dgm:prSet phldrT="[Text]" custT="1"/>
      <dgm:spPr/>
      <dgm:t>
        <a:bodyPr/>
        <a:lstStyle/>
        <a:p>
          <a:r>
            <a:rPr lang="ru-RU" sz="1400" b="1" dirty="0" smtClean="0"/>
            <a:t>Возможности оценки эффективности мер  политики</a:t>
          </a:r>
          <a:endParaRPr lang="en-US" sz="1400" b="1" dirty="0"/>
        </a:p>
      </dgm:t>
    </dgm:pt>
    <dgm:pt modelId="{50FEA42B-F3D0-4098-B1AA-BF8F67D60B01}" type="parTrans" cxnId="{18815C8A-2C06-4AFC-8144-9AE6906ACD20}">
      <dgm:prSet/>
      <dgm:spPr/>
      <dgm:t>
        <a:bodyPr/>
        <a:lstStyle/>
        <a:p>
          <a:endParaRPr lang="en-US"/>
        </a:p>
      </dgm:t>
    </dgm:pt>
    <dgm:pt modelId="{8A97D7EB-25F9-4EE2-8A75-BDD3C3B6C3D1}" type="sibTrans" cxnId="{18815C8A-2C06-4AFC-8144-9AE6906ACD20}">
      <dgm:prSet/>
      <dgm:spPr/>
      <dgm:t>
        <a:bodyPr/>
        <a:lstStyle/>
        <a:p>
          <a:endParaRPr lang="en-US"/>
        </a:p>
      </dgm:t>
    </dgm:pt>
    <dgm:pt modelId="{89859760-A638-4BCC-8A2F-5DCC762183AE}">
      <dgm:prSet phldrT="[Text]" custT="1"/>
      <dgm:spPr/>
      <dgm:t>
        <a:bodyPr/>
        <a:lstStyle/>
        <a:p>
          <a:r>
            <a:rPr lang="en-US" sz="1100" b="1" dirty="0" smtClean="0"/>
            <a:t> </a:t>
          </a:r>
          <a:r>
            <a:rPr lang="ru-RU" sz="1400" b="1" dirty="0" smtClean="0"/>
            <a:t>Интеграционная имитационная модель. Основана на концепции ЕТЭБ. Годовой шаг. 46 секторов </a:t>
          </a:r>
          <a:endParaRPr lang="en-US" sz="1400" b="1" dirty="0"/>
        </a:p>
      </dgm:t>
    </dgm:pt>
    <dgm:pt modelId="{142CD5A4-8813-4AEB-BF45-0CB8C746AC5D}" type="sibTrans" cxnId="{43053FC1-EFFE-49F4-81DA-0A55913D57E9}">
      <dgm:prSet/>
      <dgm:spPr/>
      <dgm:t>
        <a:bodyPr/>
        <a:lstStyle/>
        <a:p>
          <a:endParaRPr lang="en-US"/>
        </a:p>
      </dgm:t>
    </dgm:pt>
    <dgm:pt modelId="{B70557EE-E16D-473E-989E-5664CDB6338E}" type="parTrans" cxnId="{43053FC1-EFFE-49F4-81DA-0A55913D57E9}">
      <dgm:prSet/>
      <dgm:spPr/>
      <dgm:t>
        <a:bodyPr/>
        <a:lstStyle/>
        <a:p>
          <a:endParaRPr lang="en-US"/>
        </a:p>
      </dgm:t>
    </dgm:pt>
    <dgm:pt modelId="{4B3B7588-AC22-48D6-BC2C-8209D5B92A28}" type="pres">
      <dgm:prSet presAssocID="{55CDBA10-8868-481B-A6FA-0C228D44B3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6C48D-BDAE-4D4A-B16C-4874B59D1B64}" type="pres">
      <dgm:prSet presAssocID="{C8E66205-C267-4C59-A6D5-6DB4EE331B6F}" presName="linNode" presStyleCnt="0"/>
      <dgm:spPr/>
    </dgm:pt>
    <dgm:pt modelId="{FAA3132E-C9F2-47E6-A214-2244DBE010C9}" type="pres">
      <dgm:prSet presAssocID="{C8E66205-C267-4C59-A6D5-6DB4EE331B6F}" presName="parentText" presStyleLbl="node1" presStyleIdx="0" presStyleCnt="3" custScaleX="1085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82A3B-B53A-4E4D-8922-C6EAA123DBB5}" type="pres">
      <dgm:prSet presAssocID="{C8E66205-C267-4C59-A6D5-6DB4EE331B6F}" presName="descendantText" presStyleLbl="alignAccFollowNode1" presStyleIdx="0" presStyleCnt="3" custScaleX="94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B8AE5-6355-457B-B7CD-0411AE5C8979}" type="pres">
      <dgm:prSet presAssocID="{3F8F018E-58A1-4E56-844E-8D73051B7721}" presName="sp" presStyleCnt="0"/>
      <dgm:spPr/>
    </dgm:pt>
    <dgm:pt modelId="{F4B6300C-5892-494F-9122-E931E4A362D4}" type="pres">
      <dgm:prSet presAssocID="{B7D4D019-F7FB-4B65-B63E-209C2A49F660}" presName="linNode" presStyleCnt="0"/>
      <dgm:spPr/>
    </dgm:pt>
    <dgm:pt modelId="{6A07D672-CC8D-4011-AD67-DEB76F017A55}" type="pres">
      <dgm:prSet presAssocID="{B7D4D019-F7FB-4B65-B63E-209C2A49F660}" presName="parentText" presStyleLbl="node1" presStyleIdx="1" presStyleCnt="3" custScaleX="109040" custScaleY="2864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33339-53B2-4961-A849-3AD1AF1D8B10}" type="pres">
      <dgm:prSet presAssocID="{B7D4D019-F7FB-4B65-B63E-209C2A49F660}" presName="descendantText" presStyleLbl="alignAccFollowNode1" presStyleIdx="1" presStyleCnt="3" custScaleX="94879" custScaleY="390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4C9D1-DCC1-49B4-803D-541E4108A417}" type="pres">
      <dgm:prSet presAssocID="{EA656486-F1D6-4E9F-AB21-524302588939}" presName="sp" presStyleCnt="0"/>
      <dgm:spPr/>
    </dgm:pt>
    <dgm:pt modelId="{68B79427-8F9C-49A1-8943-380F5E999233}" type="pres">
      <dgm:prSet presAssocID="{5AB5AEA1-168A-41DF-971E-FDE827540E67}" presName="linNode" presStyleCnt="0"/>
      <dgm:spPr/>
    </dgm:pt>
    <dgm:pt modelId="{91381FC6-878D-4EB3-9336-4009786CDE07}" type="pres">
      <dgm:prSet presAssocID="{5AB5AEA1-168A-41DF-971E-FDE827540E67}" presName="parentText" presStyleLbl="node1" presStyleIdx="2" presStyleCnt="3" custScaleX="1090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3F5DA-7893-45FF-B5E1-721BB68069A5}" type="pres">
      <dgm:prSet presAssocID="{5AB5AEA1-168A-41DF-971E-FDE827540E67}" presName="descendantText" presStyleLbl="alignAccFollowNode1" presStyleIdx="2" presStyleCnt="3" custScaleX="85704" custScaleY="173682" custLinFactNeighborX="251" custLinFactNeighborY="5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0345D5-C437-42A3-AD84-3EACAA3BA11C}" srcId="{C8E66205-C267-4C59-A6D5-6DB4EE331B6F}" destId="{1445FE68-3399-42ED-92A8-666E7B611E9A}" srcOrd="0" destOrd="0" parTransId="{810E0521-7040-4854-BB8B-0E7D65F9FEE5}" sibTransId="{030B962F-D54B-4605-B9B7-71256A908CEB}"/>
    <dgm:cxn modelId="{6643060F-CF03-43CF-92B4-2750CB94F121}" srcId="{55CDBA10-8868-481B-A6FA-0C228D44B35D}" destId="{C8E66205-C267-4C59-A6D5-6DB4EE331B6F}" srcOrd="0" destOrd="0" parTransId="{A1C393EC-ADBE-4916-93DF-C9473CD3ED17}" sibTransId="{3F8F018E-58A1-4E56-844E-8D73051B7721}"/>
    <dgm:cxn modelId="{D5F3C069-1784-4D70-A920-DD66AF90ED11}" type="presOf" srcId="{C8E66205-C267-4C59-A6D5-6DB4EE331B6F}" destId="{FAA3132E-C9F2-47E6-A214-2244DBE010C9}" srcOrd="0" destOrd="0" presId="urn:microsoft.com/office/officeart/2005/8/layout/vList5"/>
    <dgm:cxn modelId="{D0BBFB49-92CA-4372-9BC0-1A2D27C50779}" type="presOf" srcId="{55CDBA10-8868-481B-A6FA-0C228D44B35D}" destId="{4B3B7588-AC22-48D6-BC2C-8209D5B92A28}" srcOrd="0" destOrd="0" presId="urn:microsoft.com/office/officeart/2005/8/layout/vList5"/>
    <dgm:cxn modelId="{20C9260D-F95C-4F13-B3AE-DC8562C31BB8}" srcId="{B7D4D019-F7FB-4B65-B63E-209C2A49F660}" destId="{1857D1F5-FE85-410F-A18C-072276776564}" srcOrd="1" destOrd="0" parTransId="{3F4A88D2-1C56-4EF7-81B4-32ECC269BD36}" sibTransId="{52F95726-8D79-4911-BA32-9C01ECCAD481}"/>
    <dgm:cxn modelId="{253E5297-EFC5-4858-BE56-28717B563595}" srcId="{B7D4D019-F7FB-4B65-B63E-209C2A49F660}" destId="{F41F1CF1-EA11-420C-9D41-040C1B80517D}" srcOrd="2" destOrd="0" parTransId="{D46DF01A-7D51-480E-9A80-1DD3598D6A79}" sibTransId="{D5D2137D-ACC0-4400-8D27-84011E3E6BE5}"/>
    <dgm:cxn modelId="{0DE53B8B-C5F8-4654-911E-7BBBF85BD7BA}" type="presOf" srcId="{F41F1CF1-EA11-420C-9D41-040C1B80517D}" destId="{31533339-53B2-4961-A849-3AD1AF1D8B10}" srcOrd="0" destOrd="2" presId="urn:microsoft.com/office/officeart/2005/8/layout/vList5"/>
    <dgm:cxn modelId="{43053FC1-EFFE-49F4-81DA-0A55913D57E9}" srcId="{5AB5AEA1-168A-41DF-971E-FDE827540E67}" destId="{89859760-A638-4BCC-8A2F-5DCC762183AE}" srcOrd="0" destOrd="0" parTransId="{B70557EE-E16D-473E-989E-5664CDB6338E}" sibTransId="{142CD5A4-8813-4AEB-BF45-0CB8C746AC5D}"/>
    <dgm:cxn modelId="{28330254-6047-41B4-9DBE-9F72F79D8C5A}" type="presOf" srcId="{CE80E6C4-FC7B-4910-9B03-7593BBC88A29}" destId="{31533339-53B2-4961-A849-3AD1AF1D8B10}" srcOrd="0" destOrd="4" presId="urn:microsoft.com/office/officeart/2005/8/layout/vList5"/>
    <dgm:cxn modelId="{8537BC43-581F-4FDE-839C-0E7481BD43DB}" type="presOf" srcId="{89859760-A638-4BCC-8A2F-5DCC762183AE}" destId="{5913F5DA-7893-45FF-B5E1-721BB68069A5}" srcOrd="0" destOrd="0" presId="urn:microsoft.com/office/officeart/2005/8/layout/vList5"/>
    <dgm:cxn modelId="{EC444456-AA6F-4B7C-A8F2-2D31BEAC890C}" srcId="{B7D4D019-F7FB-4B65-B63E-209C2A49F660}" destId="{EA72D9AE-FCC1-41CF-BE44-999F72633C73}" srcOrd="3" destOrd="0" parTransId="{CEA0946A-C4C1-4A44-8BCE-4DC535CC4F74}" sibTransId="{DD0436C7-54DD-49E5-AE22-B6F020439D57}"/>
    <dgm:cxn modelId="{DED9727C-0451-4C4B-9716-8D390368AB1C}" type="presOf" srcId="{5AB5AEA1-168A-41DF-971E-FDE827540E67}" destId="{91381FC6-878D-4EB3-9336-4009786CDE07}" srcOrd="0" destOrd="0" presId="urn:microsoft.com/office/officeart/2005/8/layout/vList5"/>
    <dgm:cxn modelId="{EB83523F-D5AE-4BB6-97A5-6A030AE79AD7}" type="presOf" srcId="{EA72D9AE-FCC1-41CF-BE44-999F72633C73}" destId="{31533339-53B2-4961-A849-3AD1AF1D8B10}" srcOrd="0" destOrd="3" presId="urn:microsoft.com/office/officeart/2005/8/layout/vList5"/>
    <dgm:cxn modelId="{18815C8A-2C06-4AFC-8144-9AE6906ACD20}" srcId="{B7D4D019-F7FB-4B65-B63E-209C2A49F660}" destId="{CE80E6C4-FC7B-4910-9B03-7593BBC88A29}" srcOrd="4" destOrd="0" parTransId="{50FEA42B-F3D0-4098-B1AA-BF8F67D60B01}" sibTransId="{8A97D7EB-25F9-4EE2-8A75-BDD3C3B6C3D1}"/>
    <dgm:cxn modelId="{FF26A257-9976-4D9A-B047-EFE52889CFAC}" type="presOf" srcId="{B7D4D019-F7FB-4B65-B63E-209C2A49F660}" destId="{6A07D672-CC8D-4011-AD67-DEB76F017A55}" srcOrd="0" destOrd="0" presId="urn:microsoft.com/office/officeart/2005/8/layout/vList5"/>
    <dgm:cxn modelId="{D52FCA21-1E69-4738-9A51-3F93AF6D62C6}" srcId="{55CDBA10-8868-481B-A6FA-0C228D44B35D}" destId="{B7D4D019-F7FB-4B65-B63E-209C2A49F660}" srcOrd="1" destOrd="0" parTransId="{D9833B5F-AB99-4769-84A8-9D9C33C952F6}" sibTransId="{EA656486-F1D6-4E9F-AB21-524302588939}"/>
    <dgm:cxn modelId="{C4E0F935-46E7-40C0-9D0E-3007B79443EF}" srcId="{55CDBA10-8868-481B-A6FA-0C228D44B35D}" destId="{5AB5AEA1-168A-41DF-971E-FDE827540E67}" srcOrd="2" destOrd="0" parTransId="{20F20F46-6379-46C1-A0B7-C2F4B58B450B}" sibTransId="{00EC7C36-37F2-48B9-A1A2-3FCC71DD8E9A}"/>
    <dgm:cxn modelId="{38F734F1-033C-4241-A75C-31C0B575BD4B}" srcId="{B7D4D019-F7FB-4B65-B63E-209C2A49F660}" destId="{25A963EE-1F21-4AFD-8507-C0847BB69CBA}" srcOrd="0" destOrd="0" parTransId="{0365267B-F0C8-4BE0-8A30-443FC100725B}" sibTransId="{0899C080-AB33-44A7-A62A-A2A088A02F00}"/>
    <dgm:cxn modelId="{BCD93492-9C74-4CD7-BAF7-76F9A45232AE}" type="presOf" srcId="{25A963EE-1F21-4AFD-8507-C0847BB69CBA}" destId="{31533339-53B2-4961-A849-3AD1AF1D8B10}" srcOrd="0" destOrd="0" presId="urn:microsoft.com/office/officeart/2005/8/layout/vList5"/>
    <dgm:cxn modelId="{20314A9F-192D-44A5-84DD-3699CBFBDFAB}" type="presOf" srcId="{1857D1F5-FE85-410F-A18C-072276776564}" destId="{31533339-53B2-4961-A849-3AD1AF1D8B10}" srcOrd="0" destOrd="1" presId="urn:microsoft.com/office/officeart/2005/8/layout/vList5"/>
    <dgm:cxn modelId="{7DB824E5-E449-4A3A-98EB-0B108AEDBDEC}" type="presOf" srcId="{1445FE68-3399-42ED-92A8-666E7B611E9A}" destId="{4DF82A3B-B53A-4E4D-8922-C6EAA123DBB5}" srcOrd="0" destOrd="0" presId="urn:microsoft.com/office/officeart/2005/8/layout/vList5"/>
    <dgm:cxn modelId="{36CB69DC-AF7E-4347-AE88-42A037896D8E}" type="presParOf" srcId="{4B3B7588-AC22-48D6-BC2C-8209D5B92A28}" destId="{37F6C48D-BDAE-4D4A-B16C-4874B59D1B64}" srcOrd="0" destOrd="0" presId="urn:microsoft.com/office/officeart/2005/8/layout/vList5"/>
    <dgm:cxn modelId="{65694B79-FE82-47EC-885B-BDA98C1B99E5}" type="presParOf" srcId="{37F6C48D-BDAE-4D4A-B16C-4874B59D1B64}" destId="{FAA3132E-C9F2-47E6-A214-2244DBE010C9}" srcOrd="0" destOrd="0" presId="urn:microsoft.com/office/officeart/2005/8/layout/vList5"/>
    <dgm:cxn modelId="{C969A3D5-29E8-44C0-9D88-9D020F5BCB2E}" type="presParOf" srcId="{37F6C48D-BDAE-4D4A-B16C-4874B59D1B64}" destId="{4DF82A3B-B53A-4E4D-8922-C6EAA123DBB5}" srcOrd="1" destOrd="0" presId="urn:microsoft.com/office/officeart/2005/8/layout/vList5"/>
    <dgm:cxn modelId="{7CBC280F-AFBF-40CD-B74F-BC5BA8F0805F}" type="presParOf" srcId="{4B3B7588-AC22-48D6-BC2C-8209D5B92A28}" destId="{D8BB8AE5-6355-457B-B7CD-0411AE5C8979}" srcOrd="1" destOrd="0" presId="urn:microsoft.com/office/officeart/2005/8/layout/vList5"/>
    <dgm:cxn modelId="{9F2A3829-1BCE-4D59-BC4D-41A69BB5201B}" type="presParOf" srcId="{4B3B7588-AC22-48D6-BC2C-8209D5B92A28}" destId="{F4B6300C-5892-494F-9122-E931E4A362D4}" srcOrd="2" destOrd="0" presId="urn:microsoft.com/office/officeart/2005/8/layout/vList5"/>
    <dgm:cxn modelId="{CA29429D-E878-4DD9-8479-860B749F9A4F}" type="presParOf" srcId="{F4B6300C-5892-494F-9122-E931E4A362D4}" destId="{6A07D672-CC8D-4011-AD67-DEB76F017A55}" srcOrd="0" destOrd="0" presId="urn:microsoft.com/office/officeart/2005/8/layout/vList5"/>
    <dgm:cxn modelId="{08233A5D-779B-4148-A3A6-92DEB6A4F48A}" type="presParOf" srcId="{F4B6300C-5892-494F-9122-E931E4A362D4}" destId="{31533339-53B2-4961-A849-3AD1AF1D8B10}" srcOrd="1" destOrd="0" presId="urn:microsoft.com/office/officeart/2005/8/layout/vList5"/>
    <dgm:cxn modelId="{6C32F578-B4A0-4537-9284-0EFB5BD86C1E}" type="presParOf" srcId="{4B3B7588-AC22-48D6-BC2C-8209D5B92A28}" destId="{D6D4C9D1-DCC1-49B4-803D-541E4108A417}" srcOrd="3" destOrd="0" presId="urn:microsoft.com/office/officeart/2005/8/layout/vList5"/>
    <dgm:cxn modelId="{538B3516-1C77-4CDA-A8A7-1AF6483B4209}" type="presParOf" srcId="{4B3B7588-AC22-48D6-BC2C-8209D5B92A28}" destId="{68B79427-8F9C-49A1-8943-380F5E999233}" srcOrd="4" destOrd="0" presId="urn:microsoft.com/office/officeart/2005/8/layout/vList5"/>
    <dgm:cxn modelId="{3805F3CF-CF6A-4E65-8C1F-086E9848BA76}" type="presParOf" srcId="{68B79427-8F9C-49A1-8943-380F5E999233}" destId="{91381FC6-878D-4EB3-9336-4009786CDE07}" srcOrd="0" destOrd="0" presId="urn:microsoft.com/office/officeart/2005/8/layout/vList5"/>
    <dgm:cxn modelId="{8F75F9C2-7D87-49B8-B04A-45D8CCED8013}" type="presParOf" srcId="{68B79427-8F9C-49A1-8943-380F5E999233}" destId="{5913F5DA-7893-45FF-B5E1-721BB68069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209FC-402C-408B-804B-73814517C3EA}">
      <dsp:nvSpPr>
        <dsp:cNvPr id="0" name=""/>
        <dsp:cNvSpPr/>
      </dsp:nvSpPr>
      <dsp:spPr>
        <a:xfrm>
          <a:off x="1516396" y="1584184"/>
          <a:ext cx="1594857" cy="155678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ЕТЭБ </a:t>
          </a:r>
          <a:r>
            <a:rPr lang="en-US" sz="1400" b="1" kern="1200" dirty="0" smtClean="0">
              <a:solidFill>
                <a:schemeClr val="bg1"/>
              </a:solidFill>
            </a:rPr>
            <a:t>ENERGYBAL</a:t>
          </a:r>
          <a:r>
            <a:rPr lang="ru-RU" sz="1400" b="1" kern="1200" dirty="0" smtClean="0">
              <a:solidFill>
                <a:schemeClr val="bg1"/>
              </a:solidFill>
            </a:rPr>
            <a:t> 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516396" y="1584184"/>
        <a:ext cx="1594857" cy="1556783"/>
      </dsp:txXfrm>
    </dsp:sp>
    <dsp:sp modelId="{1D32FC9D-DD72-4696-86BF-934F6A6901DC}">
      <dsp:nvSpPr>
        <dsp:cNvPr id="0" name=""/>
        <dsp:cNvSpPr/>
      </dsp:nvSpPr>
      <dsp:spPr>
        <a:xfrm>
          <a:off x="48247" y="792090"/>
          <a:ext cx="1722984" cy="160306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Модели для секторов 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48247" y="792090"/>
        <a:ext cx="1722984" cy="1603062"/>
      </dsp:txXfrm>
    </dsp:sp>
    <dsp:sp modelId="{8242264C-D8DA-41F5-949B-D09FEA30B470}">
      <dsp:nvSpPr>
        <dsp:cNvPr id="0" name=""/>
        <dsp:cNvSpPr/>
      </dsp:nvSpPr>
      <dsp:spPr>
        <a:xfrm rot="20700000">
          <a:off x="1089349" y="138330"/>
          <a:ext cx="1231003" cy="123100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RUS-DVA -</a:t>
          </a:r>
          <a:r>
            <a:rPr lang="ru-RU" sz="1400" b="1" kern="1200" dirty="0" smtClean="0">
              <a:solidFill>
                <a:schemeClr val="bg1"/>
              </a:solidFill>
            </a:rPr>
            <a:t>2050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359344" y="408325"/>
        <a:ext cx="691012" cy="691012"/>
      </dsp:txXfrm>
    </dsp:sp>
    <dsp:sp modelId="{1BD92EED-4089-4830-8B84-11787AC5901F}">
      <dsp:nvSpPr>
        <dsp:cNvPr id="0" name=""/>
        <dsp:cNvSpPr/>
      </dsp:nvSpPr>
      <dsp:spPr>
        <a:xfrm>
          <a:off x="1368156" y="1368162"/>
          <a:ext cx="1928534" cy="2022467"/>
        </a:xfrm>
        <a:prstGeom prst="circularArrow">
          <a:avLst>
            <a:gd name="adj1" fmla="val 4688"/>
            <a:gd name="adj2" fmla="val 299029"/>
            <a:gd name="adj3" fmla="val 2484408"/>
            <a:gd name="adj4" fmla="val 1593146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46030-3328-4EDE-BF38-01F5AE61D4DB}">
      <dsp:nvSpPr>
        <dsp:cNvPr id="0" name=""/>
        <dsp:cNvSpPr/>
      </dsp:nvSpPr>
      <dsp:spPr>
        <a:xfrm>
          <a:off x="72014" y="792095"/>
          <a:ext cx="1606605" cy="160660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A6F52-86F9-4C83-8973-532FBF47B2BF}">
      <dsp:nvSpPr>
        <dsp:cNvPr id="0" name=""/>
        <dsp:cNvSpPr/>
      </dsp:nvSpPr>
      <dsp:spPr>
        <a:xfrm>
          <a:off x="944396" y="-84097"/>
          <a:ext cx="1732243" cy="173224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E9A918-E690-4337-A7FD-74E7EAEB2D46}">
      <dsp:nvSpPr>
        <dsp:cNvPr id="0" name=""/>
        <dsp:cNvSpPr/>
      </dsp:nvSpPr>
      <dsp:spPr>
        <a:xfrm>
          <a:off x="30568" y="144015"/>
          <a:ext cx="3606716" cy="95860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D8EE3-21CF-4FFC-9769-6E5D7B23026D}">
      <dsp:nvSpPr>
        <dsp:cNvPr id="0" name=""/>
        <dsp:cNvSpPr/>
      </dsp:nvSpPr>
      <dsp:spPr>
        <a:xfrm>
          <a:off x="1283992" y="1838508"/>
          <a:ext cx="825832" cy="68177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39C4F-A79D-402A-BA2E-8A6D62582C45}">
      <dsp:nvSpPr>
        <dsp:cNvPr id="0" name=""/>
        <dsp:cNvSpPr/>
      </dsp:nvSpPr>
      <dsp:spPr>
        <a:xfrm>
          <a:off x="396924" y="1944217"/>
          <a:ext cx="2713377" cy="472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Экономические и технологические параметры </a:t>
          </a:r>
          <a:endParaRPr lang="en-US" sz="1400" b="1" kern="1200" dirty="0"/>
        </a:p>
      </dsp:txBody>
      <dsp:txXfrm>
        <a:off x="396924" y="1944217"/>
        <a:ext cx="2713377" cy="472552"/>
      </dsp:txXfrm>
    </dsp:sp>
    <dsp:sp modelId="{043AAD07-70A3-4E4D-A7DF-DC296108BB44}">
      <dsp:nvSpPr>
        <dsp:cNvPr id="0" name=""/>
        <dsp:cNvSpPr/>
      </dsp:nvSpPr>
      <dsp:spPr>
        <a:xfrm>
          <a:off x="1117007" y="800877"/>
          <a:ext cx="1153817" cy="1071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bg1"/>
              </a:solidFill>
            </a:rPr>
            <a:t>Формиро-вание</a:t>
          </a:r>
          <a:r>
            <a:rPr lang="ru-RU" sz="1100" b="1" kern="1200" dirty="0" smtClean="0">
              <a:solidFill>
                <a:schemeClr val="bg1"/>
              </a:solidFill>
            </a:rPr>
            <a:t> сценариев расчета 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1117007" y="800877"/>
        <a:ext cx="1153817" cy="1071330"/>
      </dsp:txXfrm>
    </dsp:sp>
    <dsp:sp modelId="{57619A5D-0B98-4879-B02C-A47708A05EAD}">
      <dsp:nvSpPr>
        <dsp:cNvPr id="0" name=""/>
        <dsp:cNvSpPr/>
      </dsp:nvSpPr>
      <dsp:spPr>
        <a:xfrm>
          <a:off x="152138" y="175341"/>
          <a:ext cx="1396917" cy="976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Оценка параметров моделей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52138" y="175341"/>
        <a:ext cx="1396917" cy="976787"/>
      </dsp:txXfrm>
    </dsp:sp>
    <dsp:sp modelId="{C4DF17EC-81C0-4856-BCD3-0872E66F30D0}">
      <dsp:nvSpPr>
        <dsp:cNvPr id="0" name=""/>
        <dsp:cNvSpPr/>
      </dsp:nvSpPr>
      <dsp:spPr>
        <a:xfrm>
          <a:off x="1979164" y="144016"/>
          <a:ext cx="1154065" cy="957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Стратегии развития секторов 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979164" y="144016"/>
        <a:ext cx="1154065" cy="957868"/>
      </dsp:txXfrm>
    </dsp:sp>
    <dsp:sp modelId="{AE2043ED-B80E-45B7-9077-31E3E840E07B}">
      <dsp:nvSpPr>
        <dsp:cNvPr id="0" name=""/>
        <dsp:cNvSpPr/>
      </dsp:nvSpPr>
      <dsp:spPr>
        <a:xfrm>
          <a:off x="36891" y="-6"/>
          <a:ext cx="3600393" cy="252027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F82A3B-B53A-4E4D-8922-C6EAA123DBB5}">
      <dsp:nvSpPr>
        <dsp:cNvPr id="0" name=""/>
        <dsp:cNvSpPr/>
      </dsp:nvSpPr>
      <dsp:spPr>
        <a:xfrm rot="5400000">
          <a:off x="3033154" y="-1087462"/>
          <a:ext cx="563898" cy="28810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двухсекторная имитационная модель развития экономики</a:t>
          </a:r>
          <a:endParaRPr lang="en-US" sz="1400" b="1" kern="1200" dirty="0"/>
        </a:p>
      </dsp:txBody>
      <dsp:txXfrm rot="5400000">
        <a:off x="3033154" y="-1087462"/>
        <a:ext cx="563898" cy="2881026"/>
      </dsp:txXfrm>
    </dsp:sp>
    <dsp:sp modelId="{FAA3132E-C9F2-47E6-A214-2244DBE010C9}">
      <dsp:nvSpPr>
        <dsp:cNvPr id="0" name=""/>
        <dsp:cNvSpPr/>
      </dsp:nvSpPr>
      <dsp:spPr>
        <a:xfrm>
          <a:off x="2888" y="614"/>
          <a:ext cx="1871701" cy="70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RUS-DVA-2050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888" y="614"/>
        <a:ext cx="1871701" cy="704873"/>
      </dsp:txXfrm>
    </dsp:sp>
    <dsp:sp modelId="{31533339-53B2-4961-A849-3AD1AF1D8B10}">
      <dsp:nvSpPr>
        <dsp:cNvPr id="0" name=""/>
        <dsp:cNvSpPr/>
      </dsp:nvSpPr>
      <dsp:spPr>
        <a:xfrm rot="5400000">
          <a:off x="2230619" y="390675"/>
          <a:ext cx="2204460" cy="29045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Имитационные модели 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Детальное представление потребления энергии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Годовой шаг  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Возможность </a:t>
          </a:r>
          <a:r>
            <a:rPr lang="ru-RU" sz="1400" b="1" kern="1200" dirty="0" err="1" smtClean="0"/>
            <a:t>эндогенезации</a:t>
          </a:r>
          <a:r>
            <a:rPr lang="ru-RU" sz="1400" b="1" kern="1200" dirty="0" smtClean="0"/>
            <a:t> технического прогресса 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Возможности оценки эффективности мер  политики</a:t>
          </a:r>
          <a:endParaRPr lang="en-US" sz="1400" b="1" kern="1200" dirty="0"/>
        </a:p>
      </dsp:txBody>
      <dsp:txXfrm rot="5400000">
        <a:off x="2230619" y="390675"/>
        <a:ext cx="2204460" cy="2904571"/>
      </dsp:txXfrm>
    </dsp:sp>
    <dsp:sp modelId="{6A07D672-CC8D-4011-AD67-DEB76F017A55}">
      <dsp:nvSpPr>
        <dsp:cNvPr id="0" name=""/>
        <dsp:cNvSpPr/>
      </dsp:nvSpPr>
      <dsp:spPr>
        <a:xfrm>
          <a:off x="2888" y="833463"/>
          <a:ext cx="1877674" cy="2018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Модели для секторов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Электроэнергетика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Теплоэнергетика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Промышленность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Жилищный сектор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Сфера услуг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Транспорт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888" y="833463"/>
        <a:ext cx="1877674" cy="2018996"/>
      </dsp:txXfrm>
    </dsp:sp>
    <dsp:sp modelId="{5913F5DA-7893-45FF-B5E1-721BB68069A5}">
      <dsp:nvSpPr>
        <dsp:cNvPr id="0" name=""/>
        <dsp:cNvSpPr/>
      </dsp:nvSpPr>
      <dsp:spPr>
        <a:xfrm rot="5400000">
          <a:off x="2707037" y="2158898"/>
          <a:ext cx="979390" cy="26236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</a:t>
          </a:r>
          <a:r>
            <a:rPr lang="ru-RU" sz="1400" b="1" kern="1200" dirty="0" smtClean="0"/>
            <a:t>Интеграционная имитационная модель. Основана на концепции ЕТЭБ. Годовой шаг. 46 секторов </a:t>
          </a:r>
          <a:endParaRPr lang="en-US" sz="1400" b="1" kern="1200" dirty="0"/>
        </a:p>
      </dsp:txBody>
      <dsp:txXfrm rot="5400000">
        <a:off x="2707037" y="2158898"/>
        <a:ext cx="979390" cy="2623693"/>
      </dsp:txXfrm>
    </dsp:sp>
    <dsp:sp modelId="{91381FC6-878D-4EB3-9336-4009786CDE07}">
      <dsp:nvSpPr>
        <dsp:cNvPr id="0" name=""/>
        <dsp:cNvSpPr/>
      </dsp:nvSpPr>
      <dsp:spPr>
        <a:xfrm>
          <a:off x="2888" y="3117693"/>
          <a:ext cx="1877674" cy="704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Модель </a:t>
          </a:r>
          <a:r>
            <a:rPr lang="en-US" sz="1400" b="1" kern="1200" dirty="0" smtClean="0">
              <a:solidFill>
                <a:schemeClr val="bg1"/>
              </a:solidFill>
            </a:rPr>
            <a:t>ENERGYBAL</a:t>
          </a:r>
          <a:r>
            <a:rPr lang="ru-RU" sz="1400" b="1" kern="1200" dirty="0" smtClean="0">
              <a:solidFill>
                <a:schemeClr val="bg1"/>
              </a:solidFill>
            </a:rPr>
            <a:t>-</a:t>
          </a:r>
          <a:r>
            <a:rPr lang="en-US" sz="1400" b="1" kern="1200" dirty="0" smtClean="0">
              <a:solidFill>
                <a:schemeClr val="bg1"/>
              </a:solidFill>
            </a:rPr>
            <a:t>GEM</a:t>
          </a:r>
          <a:r>
            <a:rPr lang="ru-RU" sz="1400" b="1" kern="1200" dirty="0" smtClean="0">
              <a:solidFill>
                <a:schemeClr val="bg1"/>
              </a:solidFill>
            </a:rPr>
            <a:t>-2050 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888" y="3117693"/>
        <a:ext cx="1877674" cy="704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4837-C697-467A-8849-E4F1325066B7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E24DD-BC92-4A13-B85F-32F34862C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203C42-7948-49B3-92F7-327C731FA39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C1F75-AF65-43B0-B745-ECBEE78B2FE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59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C1F75-AF65-43B0-B745-ECBEE78B2FE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563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C1F75-AF65-43B0-B745-ECBEE78B2F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54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C1F75-AF65-43B0-B745-ECBEE78B2F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06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C1F75-AF65-43B0-B745-ECBEE78B2FE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06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E24DD-BC92-4A13-B85F-32F34862C8F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CD87-8532-4D76-885F-46624D2715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C6CC-E368-4C3B-AF8C-23164746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hyperlink" Target="http://www.cenef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wmf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40.png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6.gif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45.png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wmf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6.gif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://www.cenef.ru/" TargetMode="Externa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wmf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.wm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4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5229200"/>
            <a:ext cx="5832648" cy="16288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FFFF00"/>
                </a:solidFill>
                <a:latin typeface="Impact" pitchFamily="34" charset="0"/>
              </a:rPr>
              <a:t>Центр по эффективному использованию энергии (ЦЭНЭФ) </a:t>
            </a:r>
            <a:br>
              <a:rPr lang="ru-RU" sz="16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ru-RU" sz="1600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ru-RU" sz="1600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Impact" pitchFamily="34" charset="0"/>
              </a:rPr>
              <a:t> Более 20 лет мы тратим свою энергию, чтобы экономить вашу!</a:t>
            </a:r>
            <a:r>
              <a:rPr lang="en-US" sz="1600" dirty="0" smtClean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n-US" sz="1600" dirty="0" smtClean="0">
                <a:solidFill>
                  <a:schemeClr val="accent2"/>
                </a:solidFill>
                <a:latin typeface="Impact" pitchFamily="34" charset="0"/>
              </a:rPr>
            </a:br>
            <a:r>
              <a:rPr lang="en-US" sz="1600" dirty="0" smtClean="0">
                <a:latin typeface="Impact" pitchFamily="34" charset="0"/>
              </a:rPr>
              <a:t/>
            </a:r>
            <a:br>
              <a:rPr lang="en-US" sz="1600" dirty="0" smtClean="0">
                <a:latin typeface="Impact" pitchFamily="34" charset="0"/>
              </a:rPr>
            </a:br>
            <a:r>
              <a:rPr lang="ru-RU" sz="1600" b="1" dirty="0" smtClean="0"/>
              <a:t>         </a:t>
            </a:r>
            <a:r>
              <a:rPr lang="en-US" sz="1600" b="1" dirty="0" smtClean="0">
                <a:solidFill>
                  <a:srgbClr val="FFFF00"/>
                </a:solidFill>
                <a:hlinkClick r:id="rId4"/>
              </a:rPr>
              <a:t>www.cenef.ru</a:t>
            </a:r>
            <a:r>
              <a:rPr lang="en-US" sz="1600" b="1" dirty="0" smtClean="0">
                <a:solidFill>
                  <a:srgbClr val="FFFF00"/>
                </a:solidFill>
              </a:rPr>
              <a:t>     </a:t>
            </a:r>
            <a:r>
              <a:rPr lang="ru-RU" sz="1600" b="1" dirty="0" smtClean="0">
                <a:solidFill>
                  <a:srgbClr val="FFFF00"/>
                </a:solidFill>
              </a:rPr>
              <a:t>(499) </a:t>
            </a:r>
            <a:r>
              <a:rPr lang="en-US" sz="1600" b="1" dirty="0" smtClean="0">
                <a:solidFill>
                  <a:srgbClr val="FFFF00"/>
                </a:solidFill>
              </a:rPr>
              <a:t>120-92-09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>
                <a:latin typeface="Impact" pitchFamily="34" charset="0"/>
              </a:rPr>
              <a:t/>
            </a:r>
            <a:br>
              <a:rPr lang="ru-RU" sz="1600" dirty="0" smtClean="0">
                <a:latin typeface="Impact" pitchFamily="34" charset="0"/>
              </a:rPr>
            </a:br>
            <a:r>
              <a:rPr lang="ru-RU" sz="1600" dirty="0" smtClean="0">
                <a:solidFill>
                  <a:srgbClr val="FFFF00"/>
                </a:solidFill>
                <a:latin typeface="Impact" pitchFamily="34" charset="0"/>
              </a:rPr>
              <a:t>                       Москва, 2016 </a:t>
            </a:r>
            <a:endParaRPr lang="en-US" sz="1600" dirty="0" smtClean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 flipV="1">
            <a:off x="0" y="6440488"/>
            <a:ext cx="476250" cy="417512"/>
          </a:xfrm>
          <a:solidFill>
            <a:srgbClr val="FFFF00">
              <a:alpha val="50195"/>
            </a:srgbClr>
          </a:solidFill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21513" y="6453188"/>
            <a:ext cx="1943100" cy="201612"/>
          </a:xfrm>
          <a:noFill/>
        </p:spPr>
        <p:txBody>
          <a:bodyPr/>
          <a:lstStyle/>
          <a:p>
            <a:r>
              <a:rPr lang="ru-RU"/>
              <a:t>2</a:t>
            </a:r>
            <a:r>
              <a:rPr lang="en-US"/>
              <a:t>8</a:t>
            </a:r>
            <a:endParaRPr lang="ru-RU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2483768" y="1412776"/>
            <a:ext cx="65162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Impact" pitchFamily="34" charset="0"/>
              </a:rPr>
              <a:t>Потенциал решительных действий по сокращению выбросов</a:t>
            </a:r>
          </a:p>
          <a:p>
            <a:r>
              <a:rPr lang="ru-RU" sz="4400" dirty="0" smtClean="0">
                <a:solidFill>
                  <a:srgbClr val="FFFF00"/>
                </a:solidFill>
                <a:latin typeface="Impact" pitchFamily="34" charset="0"/>
              </a:rPr>
              <a:t>парниковых газов в </a:t>
            </a:r>
            <a:r>
              <a:rPr lang="ru-RU" sz="4400" dirty="0" smtClean="0">
                <a:solidFill>
                  <a:srgbClr val="FFFF00"/>
                </a:solidFill>
                <a:latin typeface="Impact" pitchFamily="34" charset="0"/>
              </a:rPr>
              <a:t>России</a:t>
            </a:r>
            <a:endParaRPr lang="ru-RU" sz="44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476672"/>
            <a:ext cx="3034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Impact" pitchFamily="34" charset="0"/>
              </a:rPr>
              <a:t>И.А. Башмаков</a:t>
            </a:r>
            <a:endParaRPr lang="ru-RU" sz="3600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676456" cy="573881"/>
          </a:xfrm>
          <a:solidFill>
            <a:srgbClr val="FFFFFF"/>
          </a:solidFill>
          <a:effectLst/>
        </p:spPr>
        <p:txBody>
          <a:bodyPr/>
          <a:lstStyle/>
          <a:p>
            <a:pPr algn="l" eaLnBrk="1" hangingPunct="1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Видения будущего. Матрица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согласованных сценариев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" y="0"/>
            <a:ext cx="431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3369" y="6455462"/>
            <a:ext cx="476250" cy="417909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5575721"/>
              </p:ext>
            </p:extLst>
          </p:nvPr>
        </p:nvGraphicFramePr>
        <p:xfrm>
          <a:off x="719064" y="1916832"/>
          <a:ext cx="8424936" cy="4053840"/>
        </p:xfrm>
        <a:graphic>
          <a:graphicData uri="http://schemas.openxmlformats.org/drawingml/2006/table">
            <a:tbl>
              <a:tblPr/>
              <a:tblGrid>
                <a:gridCol w="2391593"/>
                <a:gridCol w="1584412"/>
                <a:gridCol w="1482404"/>
                <a:gridCol w="1484123"/>
                <a:gridCol w="1482404"/>
              </a:tblGrid>
              <a:tr h="17978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экзогенные показатели для сценариев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Видения (концепции) будущего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Динамический рост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Умеренный экстенсивный рост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Умеренный интенсивный рост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Медленный рост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79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Население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79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4800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производительности факторов производства за счет технологического прогресса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 (3-4% в год)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Умеренный (на 1-2% в год)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Выше умеренного (на 2-3% в год)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Низкий (на 0,5-1% в год)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79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нефти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79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природного газа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79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Цены на нефть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241029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Меры по контролю над выбросами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меры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действующие меры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действующие меры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действующие меры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79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меры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меры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 меры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новые меры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187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решительные меры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решительные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меры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решительные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меры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решительные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меры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6211669"/>
            <a:ext cx="807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*В – менее вероятная верхняя зона; С-  более вероятная зона; Н - менее вероятная нижняя зона.</a:t>
            </a:r>
          </a:p>
          <a:p>
            <a:pPr algn="ctr"/>
            <a:r>
              <a:rPr lang="ru-RU" sz="1200" dirty="0"/>
              <a:t>**Если ВВП определяется в модели, то параметры его роста не задаются. </a:t>
            </a:r>
          </a:p>
          <a:p>
            <a:pPr algn="ctr"/>
            <a:endParaRPr lang="ru-RU" sz="1200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46186" y="5691188"/>
            <a:ext cx="1943100" cy="20121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5556" y="822851"/>
            <a:ext cx="8264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Определение сценариев динамики выбросов ПГ на перспективу до 2050 г. и далее опирается на социально-экономические «видения будущего», которое в силу его неопределенности не может быть однозначным.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0023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604250" cy="765175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chemeClr val="accent4"/>
                </a:solidFill>
                <a:latin typeface="Impact" pitchFamily="34" charset="0"/>
              </a:rPr>
              <a:t>Набор мер политики контроля за выбросами ПГ</a:t>
            </a:r>
            <a:endParaRPr lang="en-US" sz="2800" dirty="0" smtClean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468312" cy="404812"/>
          </a:xfrm>
          <a:noFill/>
        </p:spPr>
        <p:txBody>
          <a:bodyPr/>
          <a:lstStyle/>
          <a:p>
            <a:fld id="{FE8E5FA4-0A45-4846-97B1-C4A236D7C9F5}" type="slidenum">
              <a:rPr lang="ru-RU" smtClean="0"/>
              <a:pPr/>
              <a:t>11</a:t>
            </a:fld>
            <a:endParaRPr lang="ru-RU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3568" y="980728"/>
          <a:ext cx="2520280" cy="508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Действующие меры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25525">
                <a:tc>
                  <a:txBody>
                    <a:bodyPr/>
                    <a:lstStyle/>
                    <a:p>
                      <a:pPr marL="92075" indent="-92075">
                        <a:buFont typeface="Arial" pitchFamily="34" charset="0"/>
                        <a:buChar char="•"/>
                        <a:tabLst>
                          <a:tab pos="173038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меры по ускорению повышения эффективности использования энергии в рамках государственной программы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indent="-92075">
                        <a:buFont typeface="Arial" pitchFamily="34" charset="0"/>
                        <a:buChar char="•"/>
                        <a:tabLst>
                          <a:tab pos="173038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производства электроэнергии на мини-ГЭС и НВИЭ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indent="-92075">
                        <a:buFont typeface="Arial" pitchFamily="34" charset="0"/>
                        <a:buChar char="•"/>
                        <a:tabLst>
                          <a:tab pos="173038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производства электроэнергии на АЭС 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indent="-92075">
                        <a:buFont typeface="Arial" pitchFamily="34" charset="0"/>
                        <a:buChar char="•"/>
                        <a:tabLst>
                          <a:tab pos="173038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замещение части жидкого топлива природным газом на транспорте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indent="-92075">
                        <a:buFont typeface="Arial" pitchFamily="34" charset="0"/>
                        <a:buChar char="•"/>
                        <a:tabLst>
                          <a:tab pos="173038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доведение доли попутного газа, сжигаемого в факелах, до 5% к 2015 г. (более реалистичная задача – к 2017 г.)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indent="-92075">
                        <a:buFont typeface="Arial" pitchFamily="34" charset="0"/>
                        <a:buChar char="•"/>
                        <a:tabLst>
                          <a:tab pos="173038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доли утилизации шахтного метана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275856" y="980728"/>
          <a:ext cx="2952328" cy="563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</a:tblGrid>
              <a:tr h="3152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Новые меры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01406">
                <a:tc>
                  <a:txBody>
                    <a:bodyPr/>
                    <a:lstStyle/>
                    <a:p>
                      <a:pPr marL="173038" lvl="0" indent="-173038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долгосрочных целевых соглашений по внедрению НДТ 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lvl="0" indent="-173038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запуск схемы «белых сертификатов»  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lvl="0" indent="-173038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стимулирование внедрения  ЭСКО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lvl="0" indent="-173038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стандартизация оборудования и повышение требований 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СНиП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повышению 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энергоэффектив-ности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для зданий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lvl="0" indent="-173038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доли капитально ремонтируемых МКД  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lvl="0" indent="-173038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предоставление субсидий средним и малым промышленным предприятиям для разработки и реализации их программ экономии энергии 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lvl="0" indent="-173038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стимулирование покупки гибридных и малолитражных автомобилей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lvl="0" indent="-173038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программы для 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</a:t>
                      </a:r>
                      <a:r>
                        <a:rPr lang="en-GB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 изолированных районов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lvl="0" indent="-173038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госзакупок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энергоэффективного офисного,  бытового оборудования и транспортных средств </a:t>
                      </a:r>
                      <a:endParaRPr lang="en-US" sz="13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407696" y="980728"/>
          <a:ext cx="2736304" cy="548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Решительные меры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25525">
                <a:tc>
                  <a:txBody>
                    <a:bodyPr/>
                    <a:lstStyle/>
                    <a:p>
                      <a:pPr marL="92075" lvl="0" indent="-92075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отказ от стратегии наращивания чистого экспорта электроэнергии с ограничением его размера на уровне не выше 20 млрд. 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кВт-ч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lvl="0" indent="-92075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стимулирование внедрения НВЭИ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lvl="0" indent="-92075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развитие АЭС 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lvl="0" indent="-92075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введение налога на углерод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lvl="0" indent="-92075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введение налога на 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электро-энергию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финансирования развития НВИЭ и повышения энергоэффективности у потребителей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lvl="0" indent="-92075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соответствующее ускоренному внедрению 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нетопливных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источников электроэнергии и введению налога на углерод повышение цен на энергоносители;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lvl="0" indent="-92075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технологии захвата и захоронения углерода с момента, когда налог на углерод превысит 58 долл./т СО</a:t>
                      </a:r>
                      <a:r>
                        <a:rPr lang="ru-RU" sz="13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lvl="0" indent="-92075">
                        <a:buFont typeface="Arial" pitchFamily="34" charset="0"/>
                        <a:buChar char="•"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производства 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биотоплива</a:t>
                      </a:r>
                      <a:endParaRPr lang="en-US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459787" cy="476250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Эффективность реализации «действующих мер» </a:t>
            </a:r>
            <a:endParaRPr lang="en-US" sz="2400" dirty="0" smtClean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16389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83568" y="3789040"/>
            <a:ext cx="846043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Задание по снижению энергоемкости ВВП – 40% в 2007-2020 гг. </a:t>
            </a:r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Снижение </a:t>
            </a:r>
            <a:r>
              <a:rPr lang="ru-RU" sz="2000" b="1" dirty="0" smtClean="0"/>
              <a:t>энергоемкости ВВП в </a:t>
            </a:r>
            <a:r>
              <a:rPr lang="ru-RU" sz="2000" b="1" dirty="0" smtClean="0"/>
              <a:t>2007-2015 </a:t>
            </a:r>
            <a:r>
              <a:rPr lang="ru-RU" sz="2000" b="1" dirty="0" smtClean="0"/>
              <a:t>гг. составило только </a:t>
            </a:r>
            <a:r>
              <a:rPr lang="ru-RU" sz="2000" b="1" dirty="0" smtClean="0"/>
              <a:t>7%</a:t>
            </a:r>
            <a:endParaRPr lang="ru-RU" sz="2000" b="1" dirty="0" smtClean="0"/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Четыре года </a:t>
            </a:r>
            <a:r>
              <a:rPr lang="ru-RU" sz="2000" b="1" dirty="0" smtClean="0"/>
              <a:t>из этого периода энергоемкость ВВП </a:t>
            </a:r>
            <a:r>
              <a:rPr lang="ru-RU" sz="2000" b="1" dirty="0" smtClean="0"/>
              <a:t>либо росла, либо не снижалась</a:t>
            </a:r>
            <a:endParaRPr lang="ru-RU" sz="2000" b="1" dirty="0" smtClean="0"/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Китай: в 2014 </a:t>
            </a:r>
            <a:r>
              <a:rPr lang="ru-RU" sz="2000" b="1" dirty="0" smtClean="0"/>
              <a:t>г. – снижение энергоемкости на 5-8% в зависимости от метода расчета</a:t>
            </a:r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Мир – снижение энергоемкости ВВП на 3% в 2014 г. </a:t>
            </a:r>
            <a:endParaRPr lang="ru-RU" sz="2000" b="1" dirty="0"/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2000" b="1" dirty="0" smtClean="0"/>
              <a:t>В России так и не появилось нормального энергетического баланса, поэтому каждый считает энергоемкость ВВП по своему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92696"/>
            <a:ext cx="7704856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532812" cy="620713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Сворачивание «действующих мер». Споткнулись на барьерах! </a:t>
            </a:r>
            <a:endParaRPr lang="en-US" sz="2400" dirty="0" smtClean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14341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492375"/>
            <a:ext cx="17287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860800"/>
            <a:ext cx="172878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5300663"/>
            <a:ext cx="16573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1"/>
          <p:cNvSpPr>
            <a:spLocks noChangeArrowheads="1"/>
          </p:cNvSpPr>
          <p:nvPr/>
        </p:nvSpPr>
        <p:spPr bwMode="auto">
          <a:xfrm>
            <a:off x="2771800" y="5589240"/>
            <a:ext cx="144075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Кто будет новым героем?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47" name="cc-m-imagesubtitle-image-6058001381" descr="http://u.jimdo.com/www100/o/sf278732f8691ebec/img/ib83670aa146965cc/1339102120/std/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981075"/>
            <a:ext cx="1657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Left Arrow 13"/>
          <p:cNvSpPr>
            <a:spLocks noChangeArrowheads="1"/>
          </p:cNvSpPr>
          <p:nvPr/>
        </p:nvSpPr>
        <p:spPr bwMode="auto">
          <a:xfrm>
            <a:off x="2268538" y="1412875"/>
            <a:ext cx="431800" cy="43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2843213" y="2565400"/>
            <a:ext cx="27368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/>
              <a:t>ГОСУДАРСТВЕННАЯ ПРОГРАММА "ЭНЕРГОЭФФЕКТИВНОСТЬ И РАЗВИТИЕ ЭНЕРГЕТИКИ" </a:t>
            </a:r>
            <a:endParaRPr lang="en-US" sz="1400" dirty="0"/>
          </a:p>
        </p:txBody>
      </p:sp>
      <p:sp>
        <p:nvSpPr>
          <p:cNvPr id="14350" name="Left Arrow 15"/>
          <p:cNvSpPr>
            <a:spLocks noChangeArrowheads="1"/>
          </p:cNvSpPr>
          <p:nvPr/>
        </p:nvSpPr>
        <p:spPr bwMode="auto">
          <a:xfrm>
            <a:off x="2339975" y="2852738"/>
            <a:ext cx="431800" cy="43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Rectangle 1"/>
          <p:cNvSpPr>
            <a:spLocks noChangeArrowheads="1"/>
          </p:cNvSpPr>
          <p:nvPr/>
        </p:nvSpPr>
        <p:spPr bwMode="auto">
          <a:xfrm>
            <a:off x="2843213" y="3542795"/>
            <a:ext cx="266541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Оптимизация </a:t>
            </a:r>
            <a:r>
              <a:rPr lang="ru-RU" sz="1400" b="1" dirty="0"/>
              <a:t>расходов по ГОСПРОГРАММ</a:t>
            </a:r>
            <a:r>
              <a:rPr lang="en-US" sz="1400" b="1" dirty="0"/>
              <a:t>E</a:t>
            </a:r>
            <a:r>
              <a:rPr lang="ru-RU" sz="1400" b="1" dirty="0"/>
              <a:t>  "ЭНЕРГОЭФФЕКТИВНОСТЬ И РАЗВИТИЕ ЭНЕРГЕТИКИ" </a:t>
            </a:r>
            <a:r>
              <a:rPr lang="en-US" sz="1400" b="1" dirty="0"/>
              <a:t> </a:t>
            </a:r>
            <a:r>
              <a:rPr lang="ru-RU" sz="1400" b="1" dirty="0"/>
              <a:t>на</a:t>
            </a:r>
            <a:r>
              <a:rPr lang="en-US" sz="1400" b="1" dirty="0"/>
              <a:t> 2015-2017 </a:t>
            </a:r>
            <a:r>
              <a:rPr lang="ru-RU" sz="1400" b="1" dirty="0"/>
              <a:t>гг. </a:t>
            </a:r>
          </a:p>
          <a:p>
            <a:r>
              <a:rPr lang="ru-RU" sz="1400" b="1" dirty="0"/>
              <a:t>Энергоэффективность отфутболили</a:t>
            </a:r>
            <a:endParaRPr lang="en-US" sz="1400" dirty="0"/>
          </a:p>
          <a:p>
            <a:r>
              <a:rPr lang="ru-RU" sz="1400" b="1" dirty="0"/>
              <a:t> </a:t>
            </a:r>
            <a:endParaRPr lang="en-US" sz="1400" dirty="0"/>
          </a:p>
        </p:txBody>
      </p:sp>
      <p:sp>
        <p:nvSpPr>
          <p:cNvPr id="14352" name="Left Arrow 18"/>
          <p:cNvSpPr>
            <a:spLocks noChangeArrowheads="1"/>
          </p:cNvSpPr>
          <p:nvPr/>
        </p:nvSpPr>
        <p:spPr bwMode="auto">
          <a:xfrm>
            <a:off x="2339975" y="4292600"/>
            <a:ext cx="431800" cy="43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Rectangle 1"/>
          <p:cNvSpPr>
            <a:spLocks noChangeArrowheads="1"/>
          </p:cNvSpPr>
          <p:nvPr/>
        </p:nvSpPr>
        <p:spPr bwMode="auto">
          <a:xfrm>
            <a:off x="2771775" y="765175"/>
            <a:ext cx="2879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/>
              <a:t>ГОСУДАРСТВЕННАЯ ПРОГРАММА “</a:t>
            </a:r>
            <a:r>
              <a:rPr lang="en-US" sz="1400" b="1" dirty="0"/>
              <a:t>’</a:t>
            </a:r>
            <a:r>
              <a:rPr lang="ru-RU" sz="1400" b="1" dirty="0"/>
              <a:t>ЭНЕРГОСБЕРЕЖЕНИЕ И ПОВЫШЕНИЕ ЭНЕРГЕТИЧЕСКОЙ ЭФФЕКТИВНОСТИ НА ПЕРИОД ДО 2020 ГОДА</a:t>
            </a:r>
            <a:endParaRPr lang="en-US" sz="1400" dirty="0"/>
          </a:p>
        </p:txBody>
      </p:sp>
      <p:sp>
        <p:nvSpPr>
          <p:cNvPr id="14354" name="Left Arrow 20"/>
          <p:cNvSpPr>
            <a:spLocks noChangeArrowheads="1"/>
          </p:cNvSpPr>
          <p:nvPr/>
        </p:nvSpPr>
        <p:spPr bwMode="auto">
          <a:xfrm>
            <a:off x="2339975" y="5949950"/>
            <a:ext cx="431800" cy="43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4355" name="Picture 2" descr="D:\Mailbox\Шабалдин\Горшк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2636838"/>
            <a:ext cx="1619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Rectangle 22"/>
          <p:cNvSpPr>
            <a:spLocks noChangeArrowheads="1"/>
          </p:cNvSpPr>
          <p:nvPr/>
        </p:nvSpPr>
        <p:spPr bwMode="auto">
          <a:xfrm>
            <a:off x="4211638" y="4941888"/>
            <a:ext cx="49323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Снижение расходов ежегодно почти на 6 млрд руб. из федерального бюджета приведет к снижению расходов из регио-нальных и местных бюджетов на 12 млрд руб., а из внебюджетных источников – на 108 млрд руб. А всего – на 126 млрд руб. Бюджет недопо-лучит ежегодно доходов на 30-40 млрд руб. </a:t>
            </a:r>
            <a:endParaRPr lang="en-US" sz="1600"/>
          </a:p>
        </p:txBody>
      </p:sp>
      <p:sp>
        <p:nvSpPr>
          <p:cNvPr id="14357" name="Rectangle 23"/>
          <p:cNvSpPr>
            <a:spLocks noChangeArrowheads="1"/>
          </p:cNvSpPr>
          <p:nvPr/>
        </p:nvSpPr>
        <p:spPr bwMode="auto">
          <a:xfrm>
            <a:off x="5508625" y="692150"/>
            <a:ext cx="3635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Из 19,8 млрд руб. на 2015-2017 гг. забрали 17.8 млрд руб. Из них отдали на:</a:t>
            </a:r>
          </a:p>
          <a:p>
            <a:pPr>
              <a:buFont typeface="Arial" charset="0"/>
              <a:buChar char="•"/>
            </a:pPr>
            <a:r>
              <a:rPr lang="ru-RU" sz="1600" b="1"/>
              <a:t>футбол - 7,1 млрд руб. </a:t>
            </a:r>
          </a:p>
          <a:p>
            <a:pPr>
              <a:buFont typeface="Arial" charset="0"/>
              <a:buChar char="•"/>
            </a:pPr>
            <a:r>
              <a:rPr lang="ru-RU" sz="1600" b="1"/>
              <a:t>уголь – 4,6 млрд руб. </a:t>
            </a:r>
          </a:p>
          <a:p>
            <a:pPr>
              <a:buFont typeface="Arial" charset="0"/>
              <a:buChar char="•"/>
            </a:pPr>
            <a:r>
              <a:rPr lang="ru-RU" sz="1600" b="1"/>
              <a:t>содержание Минэнерго -  4.3 млрд руб. </a:t>
            </a:r>
            <a:endParaRPr lang="en-US" sz="1600"/>
          </a:p>
        </p:txBody>
      </p:sp>
      <p:pic>
        <p:nvPicPr>
          <p:cNvPr id="14358" name="Picture 1" descr="C:\Users\Igor\AppData\Local\Microsoft\Windows\Temporary Internet Files\Content.Outlook\BSOPXF9R\Gorshk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41963" y="2636838"/>
            <a:ext cx="1838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1196752"/>
          </a:xfrm>
          <a:solidFill>
            <a:srgbClr val="FFFFFF"/>
          </a:solidFill>
          <a:effectLst/>
        </p:spPr>
        <p:txBody>
          <a:bodyPr/>
          <a:lstStyle/>
          <a:p>
            <a:pPr algn="l" eaLnBrk="1" hangingPunct="1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Всего прогнозными группами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было реализовано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30 сценариев, охватывающих практически все пространство «видений» будущего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" y="0"/>
            <a:ext cx="431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-7165" y="6446829"/>
            <a:ext cx="476250" cy="417909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1416" y="6245614"/>
            <a:ext cx="1943100" cy="20121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7918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effectLst/>
                <a:latin typeface="+mj-lt"/>
                <a:ea typeface="Calibri" panose="020F0502020204030204" pitchFamily="34" charset="0"/>
              </a:rPr>
              <a:t>ЦЭНЭФ рассмотрел 11 сценариев; ИНП РАН – 8 сценариев;  ИНЭИ РАН – 2 сценария, использованных при разработке концепции Энергетической стратегии РФ до 2050 года;  АНХ и Институт экономической политики им. Е.Т. Гайдара – 5  сценариев; МТИ – 2 сценария; в публикации МЭА «Перспективы энергетических технологий 2012» рассмотрено 3 сценария (потепление на 2</a:t>
            </a:r>
            <a:r>
              <a:rPr lang="ru-RU" sz="1600" b="1" baseline="30000" dirty="0" smtClean="0">
                <a:effectLst/>
                <a:latin typeface="+mj-lt"/>
                <a:ea typeface="Calibri" panose="020F0502020204030204" pitchFamily="34" charset="0"/>
              </a:rPr>
              <a:t>о</a:t>
            </a:r>
            <a:r>
              <a:rPr lang="ru-RU" sz="1600" b="1" dirty="0" smtClean="0">
                <a:effectLst/>
                <a:latin typeface="+mj-lt"/>
                <a:ea typeface="Calibri" panose="020F0502020204030204" pitchFamily="34" charset="0"/>
              </a:rPr>
              <a:t>С, 4</a:t>
            </a:r>
            <a:r>
              <a:rPr lang="ru-RU" sz="1600" b="1" baseline="30000" dirty="0" smtClean="0">
                <a:effectLst/>
                <a:latin typeface="+mj-lt"/>
                <a:ea typeface="Calibri" panose="020F0502020204030204" pitchFamily="34" charset="0"/>
              </a:rPr>
              <a:t>о</a:t>
            </a:r>
            <a:r>
              <a:rPr lang="ru-RU" sz="1600" b="1" dirty="0" smtClean="0">
                <a:effectLst/>
                <a:latin typeface="+mj-lt"/>
                <a:ea typeface="Calibri" panose="020F0502020204030204" pitchFamily="34" charset="0"/>
              </a:rPr>
              <a:t>С и 6</a:t>
            </a:r>
            <a:r>
              <a:rPr lang="ru-RU" sz="1600" b="1" baseline="30000" dirty="0" smtClean="0">
                <a:effectLst/>
                <a:latin typeface="+mj-lt"/>
                <a:ea typeface="Calibri" panose="020F0502020204030204" pitchFamily="34" charset="0"/>
              </a:rPr>
              <a:t>о</a:t>
            </a:r>
            <a:r>
              <a:rPr lang="ru-RU" sz="1600" b="1" dirty="0" smtClean="0">
                <a:effectLst/>
                <a:latin typeface="+mj-lt"/>
                <a:ea typeface="Calibri" panose="020F0502020204030204" pitchFamily="34" charset="0"/>
              </a:rPr>
              <a:t>С). </a:t>
            </a:r>
            <a:endParaRPr lang="ru-RU" sz="1600" b="1" dirty="0"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0550891"/>
              </p:ext>
            </p:extLst>
          </p:nvPr>
        </p:nvGraphicFramePr>
        <p:xfrm>
          <a:off x="804990" y="3140968"/>
          <a:ext cx="4374486" cy="2948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52"/>
                <a:gridCol w="369104"/>
                <a:gridCol w="986418"/>
                <a:gridCol w="918102"/>
                <a:gridCol w="1080120"/>
                <a:gridCol w="810090"/>
              </a:tblGrid>
              <a:tr h="22648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Темп роста экономики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64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Динамичный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Умеренный  интенсивный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Умеренный экстенсивный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Медленный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</a:tr>
              <a:tr h="7630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меры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vert="vert270" anchor="b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Действующие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ЦЭНЭФ ДР-ДМ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ИНП 3-3-1,2-А1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ЦЭНЭФ УИР-ДМ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ИНП 2-2-1,2-А1, ИНЭИ </a:t>
                      </a:r>
                      <a:r>
                        <a:rPr lang="ru-RU" sz="800" dirty="0" smtClean="0">
                          <a:effectLst/>
                        </a:rPr>
                        <a:t>Целевой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МЭА 6</a:t>
                      </a:r>
                      <a:r>
                        <a:rPr lang="en-US" sz="800" dirty="0">
                          <a:effectLst/>
                        </a:rPr>
                        <a:t>DS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ЦЭНЭФ УЭР-ДМ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ИНЭИ </a:t>
                      </a:r>
                      <a:r>
                        <a:rPr lang="ru-RU" sz="800" dirty="0" smtClean="0">
                          <a:effectLst/>
                        </a:rPr>
                        <a:t>Сдержанный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РАНХиГС </a:t>
                      </a:r>
                      <a:r>
                        <a:rPr lang="en-US" sz="800" dirty="0">
                          <a:effectLst/>
                        </a:rPr>
                        <a:t>BAU MIT Reference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ЦЭНЭФ МР</a:t>
                      </a:r>
                      <a:r>
                        <a:rPr lang="en-US" sz="800" dirty="0">
                          <a:effectLst/>
                        </a:rPr>
                        <a:t>-</a:t>
                      </a:r>
                      <a:r>
                        <a:rPr lang="ru-RU" sz="800" dirty="0">
                          <a:effectLst/>
                        </a:rPr>
                        <a:t>ДМ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FFCCCC"/>
                    </a:solidFill>
                  </a:tcPr>
                </a:tc>
              </a:tr>
              <a:tr h="768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Новые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ЦЭНЭФ  ДР-НМ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ЦЭНЭФ УИР-НМ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МЭА 4</a:t>
                      </a:r>
                      <a:r>
                        <a:rPr lang="en-US" sz="800" dirty="0">
                          <a:effectLst/>
                        </a:rPr>
                        <a:t>DS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ЦЭНЭФ УЭР-НМ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РАНХиГС </a:t>
                      </a:r>
                      <a:r>
                        <a:rPr lang="en-US" sz="800" dirty="0">
                          <a:effectLst/>
                        </a:rPr>
                        <a:t>CAP</a:t>
                      </a:r>
                      <a:r>
                        <a:rPr lang="ru-RU" sz="8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РАНХиГС </a:t>
                      </a:r>
                      <a:r>
                        <a:rPr lang="en-US" sz="800" dirty="0">
                          <a:effectLst/>
                        </a:rPr>
                        <a:t>TAX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ЦЭНЭФ МР-НМ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FF9999"/>
                    </a:solidFill>
                  </a:tcPr>
                </a:tc>
              </a:tr>
              <a:tr h="770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Решительные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ЦЭНЭФ ДР-РМ ИНП 3-3-1,2-А2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ЦЭНЭФ УИР-НМ 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МЭА 2</a:t>
                      </a:r>
                      <a:r>
                        <a:rPr lang="en-US" sz="800" dirty="0">
                          <a:effectLst/>
                        </a:rPr>
                        <a:t>DS</a:t>
                      </a:r>
                      <a:r>
                        <a:rPr lang="ru-RU" sz="800" dirty="0">
                          <a:effectLst/>
                        </a:rPr>
                        <a:t> ИНП 2-2-1,2-А2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ЦЭНЭФ УЭР-РМ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РАНХиГС </a:t>
                      </a:r>
                      <a:r>
                        <a:rPr lang="en-US" sz="800" dirty="0">
                          <a:effectLst/>
                        </a:rPr>
                        <a:t>CAP</a:t>
                      </a:r>
                      <a:r>
                        <a:rPr lang="ru-RU" sz="800" dirty="0">
                          <a:effectLst/>
                        </a:rPr>
                        <a:t>75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MIT</a:t>
                      </a:r>
                      <a:r>
                        <a:rPr lang="ru-RU" sz="800" dirty="0">
                          <a:effectLst/>
                        </a:rPr>
                        <a:t> Carbon Price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30" t="10165" r="11514" b="8197"/>
          <a:stretch/>
        </p:blipFill>
        <p:spPr bwMode="auto">
          <a:xfrm>
            <a:off x="5436096" y="3140968"/>
            <a:ext cx="3246464" cy="29163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4771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676456" cy="1124744"/>
          </a:xfrm>
          <a:solidFill>
            <a:srgbClr val="FFFFFF"/>
          </a:solidFill>
          <a:effectLst/>
        </p:spPr>
        <p:txBody>
          <a:bodyPr/>
          <a:lstStyle/>
          <a:p>
            <a:pPr algn="l" eaLnBrk="1" hangingPunct="1"/>
            <a:r>
              <a:rPr lang="ru-RU" sz="2000" dirty="0">
                <a:solidFill>
                  <a:schemeClr val="accent4"/>
                </a:solidFill>
                <a:latin typeface="Impact" panose="020B0806030902050204" pitchFamily="34" charset="0"/>
              </a:rPr>
              <a:t>С очень большой вероятностью выбросы трех ПГ сектором «энергетика» в России до 2060 г. выйдут на абсолютный верхний предел, который, по меньшей мере, на 11% будет ниже объема выбросов 1990 г.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" y="0"/>
            <a:ext cx="431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7670" y="6440091"/>
            <a:ext cx="476250" cy="417909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4767" y="6193469"/>
            <a:ext cx="1943100" cy="20121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1124744"/>
            <a:ext cx="39270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+mn-lt"/>
              </a:rPr>
              <a:t>Чем более </a:t>
            </a:r>
            <a:r>
              <a:rPr lang="ru-RU" b="1" dirty="0" smtClean="0">
                <a:latin typeface="+mn-lt"/>
              </a:rPr>
              <a:t>широкий </a:t>
            </a:r>
            <a:r>
              <a:rPr lang="ru-RU" b="1" dirty="0">
                <a:latin typeface="+mn-lt"/>
              </a:rPr>
              <a:t>набор мер политики по контролю за выбросами ПГ будет использоваться, тем ниже окажется абсолютный верхний предел  выбросов трех ПГ сектором «энергетика» в России</a:t>
            </a:r>
            <a:r>
              <a:rPr lang="ru-RU" dirty="0">
                <a:latin typeface="+mn-lt"/>
              </a:rPr>
              <a:t>.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90102" y="5049180"/>
            <a:ext cx="871538" cy="1382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463" y="1106163"/>
            <a:ext cx="4629593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014876"/>
            <a:ext cx="3851920" cy="3379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463" y="4131366"/>
            <a:ext cx="47736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Развитие по модели </a:t>
            </a:r>
            <a:r>
              <a:rPr lang="ru-RU" sz="2000" b="1" dirty="0" smtClean="0">
                <a:solidFill>
                  <a:srgbClr val="FF0000"/>
                </a:solidFill>
              </a:rPr>
              <a:t>«красной экономики» </a:t>
            </a:r>
            <a:r>
              <a:rPr lang="ru-RU" b="1" dirty="0" smtClean="0"/>
              <a:t>не позволяет обеспечить достаточные темпы экономического роста, и поэтому выбросы ПГ быстро не растут.</a:t>
            </a:r>
          </a:p>
          <a:p>
            <a:pPr lvl="0"/>
            <a:r>
              <a:rPr lang="ru-RU" b="1" dirty="0" smtClean="0"/>
              <a:t>Развитие по модели </a:t>
            </a:r>
            <a:r>
              <a:rPr lang="ru-RU" sz="2000" b="1" dirty="0" smtClean="0">
                <a:solidFill>
                  <a:srgbClr val="00B050"/>
                </a:solidFill>
              </a:rPr>
              <a:t>«зеленой экономики» </a:t>
            </a:r>
            <a:r>
              <a:rPr lang="ru-RU" b="1" dirty="0" smtClean="0"/>
              <a:t>позволяет обеспечить более динамичный рост на новой технологической основе, что и сдерживает рост выбросов.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54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604250" cy="692150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Сравнение динамики инвестиций для разных сценариев</a:t>
            </a:r>
            <a:endParaRPr lang="en-US" sz="2400" dirty="0" smtClean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4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3188"/>
            <a:ext cx="2590800" cy="268287"/>
          </a:xfrm>
          <a:noFill/>
        </p:spPr>
        <p:txBody>
          <a:bodyPr/>
          <a:lstStyle/>
          <a:p>
            <a:fld id="{84ADEEFD-EDF5-4EAF-A0B8-085A6FA5F57F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611188" y="836613"/>
            <a:ext cx="4392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Динамичный рост – действующие меры</a:t>
            </a:r>
          </a:p>
        </p:txBody>
      </p:sp>
      <p:sp>
        <p:nvSpPr>
          <p:cNvPr id="12297" name="Rectangle 16"/>
          <p:cNvSpPr>
            <a:spLocks noChangeArrowheads="1"/>
          </p:cNvSpPr>
          <p:nvPr/>
        </p:nvSpPr>
        <p:spPr bwMode="auto">
          <a:xfrm>
            <a:off x="4932363" y="836613"/>
            <a:ext cx="4211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Медленный рост – решительные меры</a:t>
            </a:r>
          </a:p>
        </p:txBody>
      </p:sp>
      <p:sp>
        <p:nvSpPr>
          <p:cNvPr id="12298" name="Rectangle 17"/>
          <p:cNvSpPr>
            <a:spLocks noChangeArrowheads="1"/>
          </p:cNvSpPr>
          <p:nvPr/>
        </p:nvSpPr>
        <p:spPr bwMode="auto">
          <a:xfrm>
            <a:off x="4859338" y="3716338"/>
            <a:ext cx="4284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Умеренный экстенсивный рост – новые меры – снижение добычи газа</a:t>
            </a:r>
          </a:p>
        </p:txBody>
      </p:sp>
      <p:pic>
        <p:nvPicPr>
          <p:cNvPr id="122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1125538"/>
            <a:ext cx="42481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125538"/>
            <a:ext cx="424815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206875"/>
            <a:ext cx="43211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611188" y="3716338"/>
            <a:ext cx="4284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Умеренный экстенсивный рост – новые меры</a:t>
            </a:r>
          </a:p>
        </p:txBody>
      </p:sp>
      <p:pic>
        <p:nvPicPr>
          <p:cNvPr id="1230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4221163"/>
            <a:ext cx="41402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676455" cy="1065241"/>
          </a:xfrm>
          <a:solidFill>
            <a:srgbClr val="FFFFFF"/>
          </a:solidFill>
          <a:effectLst/>
        </p:spPr>
        <p:txBody>
          <a:bodyPr>
            <a:noAutofit/>
          </a:bodyPr>
          <a:lstStyle/>
          <a:p>
            <a:pPr algn="l" eaLnBrk="1" hangingPunct="1"/>
            <a:r>
              <a:rPr lang="ru-RU" sz="2000" dirty="0">
                <a:solidFill>
                  <a:schemeClr val="accent4"/>
                </a:solidFill>
                <a:latin typeface="Impact" panose="020B0806030902050204" pitchFamily="34" charset="0"/>
              </a:rPr>
              <a:t>Инвестиции в развитие низкоуглеродных технологий и в повышение энергоэффективности не дают существенной дополнительной инвестиционной нагрузки на </a:t>
            </a:r>
            <a:r>
              <a:rPr lang="ru-RU" sz="2000" dirty="0" smtClean="0">
                <a:solidFill>
                  <a:schemeClr val="accent4"/>
                </a:solidFill>
                <a:latin typeface="Impact" panose="020B0806030902050204" pitchFamily="34" charset="0"/>
              </a:rPr>
              <a:t>экономику</a:t>
            </a:r>
            <a:endParaRPr lang="ru-RU" sz="2000" dirty="0">
              <a:solidFill>
                <a:schemeClr val="accent4"/>
              </a:solidFill>
              <a:latin typeface="Impact" panose="020B080603090205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" y="0"/>
            <a:ext cx="431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-29787" y="6440091"/>
            <a:ext cx="476250" cy="417909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4876" y="6165304"/>
            <a:ext cx="1943100" cy="20121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572" y="1268760"/>
            <a:ext cx="8607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/>
              <a:t>На основе имеющихся оценок нет оснований для заключения о том, </a:t>
            </a:r>
            <a:r>
              <a:rPr lang="ru-RU" sz="2000" b="1" dirty="0" smtClean="0"/>
              <a:t>что инвестиции </a:t>
            </a:r>
            <a:r>
              <a:rPr lang="ru-RU" sz="2000" b="1" dirty="0"/>
              <a:t>в низкоуглеродные и энергоэффективные технологии будут отвлекать ресурсы от экономического роста и тормозить его </a:t>
            </a:r>
            <a:r>
              <a:rPr lang="ru-RU" sz="2000" b="1" dirty="0" smtClean="0"/>
              <a:t>динамику</a:t>
            </a:r>
            <a:r>
              <a:rPr lang="ru-RU" sz="2000" dirty="0" smtClean="0"/>
              <a:t>.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564904"/>
            <a:ext cx="4536504" cy="4032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2564904"/>
            <a:ext cx="4211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200025">
              <a:buBlip>
                <a:blip r:embed="rId6"/>
              </a:buBlip>
            </a:pPr>
            <a:r>
              <a:rPr lang="ru-RU" b="1" dirty="0"/>
              <a:t>Дополнительные суммарные дисконтированные капитальные вложения в развитие низкоуглеродных технологий и в повышение энергоэффективности не превышают 0,8% дисконтированного ВВП в 2014-2050 гг. </a:t>
            </a:r>
            <a:endParaRPr lang="ru-RU" b="1" dirty="0" smtClean="0"/>
          </a:p>
          <a:p>
            <a:pPr marL="200025" indent="-200025">
              <a:buBlip>
                <a:blip r:embed="rId6"/>
              </a:buBlip>
            </a:pPr>
            <a:r>
              <a:rPr lang="ru-RU" b="1" dirty="0" smtClean="0"/>
              <a:t>Это </a:t>
            </a:r>
            <a:r>
              <a:rPr lang="ru-RU" b="1" dirty="0"/>
              <a:t>соответствует оценкам доли капитальных </a:t>
            </a:r>
            <a:r>
              <a:rPr lang="ru-RU" b="1" dirty="0" smtClean="0"/>
              <a:t>вложений, </a:t>
            </a:r>
            <a:r>
              <a:rPr lang="ru-RU" b="1" dirty="0"/>
              <a:t>необходимых </a:t>
            </a:r>
            <a:r>
              <a:rPr lang="ru-RU" b="1" dirty="0" smtClean="0"/>
              <a:t>для </a:t>
            </a:r>
            <a:r>
              <a:rPr lang="ru-RU" b="1" dirty="0"/>
              <a:t>контроля за выбросами в 2030-2050 гг. для развитых стран, которые не превышают 1% от </a:t>
            </a:r>
            <a:r>
              <a:rPr lang="ru-RU" b="1" dirty="0" smtClean="0"/>
              <a:t>ВВП.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3055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676456" cy="1484784"/>
          </a:xfrm>
          <a:solidFill>
            <a:srgbClr val="FFFFFF"/>
          </a:solidFill>
          <a:effectLst/>
        </p:spPr>
        <p:txBody>
          <a:bodyPr>
            <a:normAutofit/>
          </a:bodyPr>
          <a:lstStyle/>
          <a:p>
            <a:pPr algn="l" eaLnBrk="1" hangingPunct="1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Для удержания выбросов ПГ на низких уровнях и повышения экономической привлекательности низкоуглеродных технологий необходимо введение цены углерода в виде налога на углерод в топливе или в виде цены в системе торговли квотами на выбросы ПГ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" y="0"/>
            <a:ext cx="431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-21866" y="6440091"/>
            <a:ext cx="476250" cy="417909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033641"/>
            <a:ext cx="1943100" cy="20121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5990" y="1484784"/>
            <a:ext cx="8153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Blip>
                <a:blip r:embed="rId5"/>
              </a:buBlip>
            </a:pPr>
            <a:r>
              <a:rPr lang="ru-RU" sz="1600" b="1" dirty="0"/>
              <a:t>В пяти сценариях предусматривается введение цены на </a:t>
            </a:r>
            <a:r>
              <a:rPr lang="ru-RU" sz="1600" b="1" dirty="0" smtClean="0"/>
              <a:t>углерод </a:t>
            </a:r>
            <a:r>
              <a:rPr lang="ru-RU" sz="1600" b="1" dirty="0"/>
              <a:t>начиная с 2015-2016 гг. с постепенным ее возрастанием к 2050 г. </a:t>
            </a:r>
          </a:p>
          <a:p>
            <a:pPr marL="266700" indent="-266700" algn="just">
              <a:buBlip>
                <a:blip r:embed="rId5"/>
              </a:buBlip>
            </a:pPr>
            <a:r>
              <a:rPr lang="ru-RU" sz="1600" b="1" dirty="0" smtClean="0"/>
              <a:t>Она </a:t>
            </a:r>
            <a:r>
              <a:rPr lang="ru-RU" sz="1600" b="1" dirty="0"/>
              <a:t>тем выше, чем выше темпы роста экономики и (или) чем более жесткие обязательства по контролю над выбросами ПГ берет на себя Россия</a:t>
            </a:r>
          </a:p>
        </p:txBody>
      </p:sp>
      <p:pic>
        <p:nvPicPr>
          <p:cNvPr id="10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924944"/>
            <a:ext cx="4805966" cy="32685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3068960"/>
            <a:ext cx="35084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200025">
              <a:buBlip>
                <a:blip r:embed="rId5"/>
              </a:buBlip>
            </a:pPr>
            <a:r>
              <a:rPr lang="ru-RU" sz="1600" b="1" dirty="0"/>
              <a:t>При умеренных темпах экономического роста для удержания выбросов ПГ на </a:t>
            </a:r>
            <a:r>
              <a:rPr lang="ru-RU" sz="1600" b="1" dirty="0" smtClean="0"/>
              <a:t>уровне, </a:t>
            </a:r>
            <a:r>
              <a:rPr lang="ru-RU" sz="1600" b="1" dirty="0"/>
              <a:t>не превышающем 50% от значения 1990 г</a:t>
            </a:r>
            <a:r>
              <a:rPr lang="ru-RU" sz="1600" b="1" dirty="0" smtClean="0"/>
              <a:t>., </a:t>
            </a:r>
            <a:r>
              <a:rPr lang="ru-RU" sz="1600" b="1" dirty="0"/>
              <a:t>необходимо повышение цены на углерод к 2050 г. в </a:t>
            </a:r>
            <a:r>
              <a:rPr lang="ru-RU" sz="1600" b="1" dirty="0" smtClean="0"/>
              <a:t>размере, </a:t>
            </a:r>
            <a:r>
              <a:rPr lang="ru-RU" sz="1600" b="1" dirty="0"/>
              <a:t>близком или превышающем 100 долл./т </a:t>
            </a:r>
            <a:r>
              <a:rPr lang="ru-RU" sz="1600" b="1" dirty="0" smtClean="0"/>
              <a:t>СО</a:t>
            </a:r>
            <a:r>
              <a:rPr lang="ru-RU" sz="1600" b="1" baseline="-25000" dirty="0" smtClean="0"/>
              <a:t>2экв</a:t>
            </a:r>
            <a:r>
              <a:rPr lang="ru-RU" sz="1600" b="1" dirty="0"/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pPr marL="200025" indent="-200025">
              <a:buBlip>
                <a:blip r:embed="rId5"/>
              </a:buBlip>
            </a:pPr>
            <a:r>
              <a:rPr lang="ru-RU" sz="1600" b="1" dirty="0" smtClean="0"/>
              <a:t>Для </a:t>
            </a:r>
            <a:r>
              <a:rPr lang="ru-RU" sz="1600" b="1" dirty="0"/>
              <a:t>более глубокого сокращения выбросов цена углерода в 2050 г. должна </a:t>
            </a:r>
            <a:r>
              <a:rPr lang="ru-RU" sz="1600" b="1" dirty="0" smtClean="0"/>
              <a:t>превысить </a:t>
            </a:r>
            <a:r>
              <a:rPr lang="ru-RU" sz="1600" b="1" dirty="0"/>
              <a:t>150 долл./т </a:t>
            </a:r>
            <a:r>
              <a:rPr lang="ru-RU" sz="1600" b="1" dirty="0" smtClean="0"/>
              <a:t>СО</a:t>
            </a:r>
            <a:r>
              <a:rPr lang="ru-RU" sz="1600" b="1" baseline="-25000" dirty="0" smtClean="0"/>
              <a:t>2экв</a:t>
            </a:r>
            <a:r>
              <a:rPr lang="ru-RU" sz="1600" b="1" dirty="0"/>
              <a:t>.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780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459787" cy="1557338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200" dirty="0" smtClean="0">
                <a:solidFill>
                  <a:schemeClr val="accent4"/>
                </a:solidFill>
                <a:latin typeface="Impact" pitchFamily="34" charset="0"/>
              </a:rPr>
              <a:t>«Константа Башмакова» - закон, определяющий изменение отношения расходов на энергию к ВВП </a:t>
            </a:r>
            <a:br>
              <a:rPr lang="ru-RU" sz="2200" dirty="0" smtClean="0">
                <a:solidFill>
                  <a:schemeClr val="accent4"/>
                </a:solidFill>
                <a:latin typeface="Impact" pitchFamily="34" charset="0"/>
              </a:rPr>
            </a:br>
            <a:r>
              <a:rPr lang="ru-RU" sz="2200" dirty="0" smtClean="0">
                <a:solidFill>
                  <a:schemeClr val="accent4"/>
                </a:solidFill>
                <a:latin typeface="Impact" pitchFamily="34" charset="0"/>
              </a:rPr>
              <a:t>«Минус единица» - правило, определяющее соотношение уровня цен на энергию и эффективности ее потребления </a:t>
            </a:r>
            <a:endParaRPr lang="ru-RU" sz="2200" dirty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1331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3188"/>
            <a:ext cx="2590800" cy="268287"/>
          </a:xfrm>
          <a:noFill/>
        </p:spPr>
        <p:txBody>
          <a:bodyPr/>
          <a:lstStyle/>
          <a:p>
            <a:fld id="{8A1E686C-3AFD-43A0-A472-1DD5CA62E24D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684213" y="1844675"/>
            <a:ext cx="4248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Отношение расходов на энергию к ВВП как маятник колеблется в узком диапазоне с верхней границей близкой 10-11% и нижней – близкой 7-8% </a:t>
            </a:r>
          </a:p>
        </p:txBody>
      </p:sp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708275"/>
            <a:ext cx="3995737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3"/>
          <p:cNvSpPr>
            <a:spLocks noChangeArrowheads="1"/>
          </p:cNvSpPr>
          <p:nvPr/>
        </p:nvSpPr>
        <p:spPr bwMode="auto">
          <a:xfrm>
            <a:off x="5076825" y="6211888"/>
            <a:ext cx="3743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  <a:ea typeface="SimSun" pitchFamily="2" charset="-122"/>
              </a:rPr>
              <a:t>M. Grubb with J.-Ch. Hourcade and K. Neuhoff. Planetary Economics. Energy, Climate Change and the Three Domains of sustainable development. 2014. </a:t>
            </a:r>
            <a:endParaRPr lang="en-US"/>
          </a:p>
        </p:txBody>
      </p:sp>
      <p:sp>
        <p:nvSpPr>
          <p:cNvPr id="13323" name="Rectangle 3"/>
          <p:cNvSpPr>
            <a:spLocks noChangeArrowheads="1"/>
          </p:cNvSpPr>
          <p:nvPr/>
        </p:nvSpPr>
        <p:spPr bwMode="auto">
          <a:xfrm>
            <a:off x="611188" y="6396038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>
                <a:latin typeface="Times New Roman" pitchFamily="18" charset="0"/>
                <a:cs typeface="Times New Roman" pitchFamily="18" charset="0"/>
              </a:rPr>
              <a:t>Bashmakov I. Three Laws of Energy Transitions // Energy Policy. – July 2007. – P. 3583-3594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781300"/>
            <a:ext cx="4367212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5435600" y="1844675"/>
            <a:ext cx="3708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В долгосрочном плане повышение цен на 1% в ведет к снижению энергоемкости на 1%</a:t>
            </a:r>
          </a:p>
        </p:txBody>
      </p:sp>
      <p:sp>
        <p:nvSpPr>
          <p:cNvPr id="13326" name="TextBox 19"/>
          <p:cNvSpPr txBox="1">
            <a:spLocks noChangeArrowheads="1"/>
          </p:cNvSpPr>
          <p:nvPr/>
        </p:nvSpPr>
        <p:spPr bwMode="auto">
          <a:xfrm>
            <a:off x="1692275" y="3141663"/>
            <a:ext cx="16557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Медленный рост </a:t>
            </a:r>
            <a:endParaRPr lang="en-US" sz="1400"/>
          </a:p>
        </p:txBody>
      </p:sp>
      <p:sp>
        <p:nvSpPr>
          <p:cNvPr id="13327" name="TextBox 20"/>
          <p:cNvSpPr txBox="1">
            <a:spLocks noChangeArrowheads="1"/>
          </p:cNvSpPr>
          <p:nvPr/>
        </p:nvSpPr>
        <p:spPr bwMode="auto">
          <a:xfrm>
            <a:off x="1979613" y="4941888"/>
            <a:ext cx="18716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Динамичный рост</a:t>
            </a:r>
            <a:endParaRPr lang="en-US" sz="1400"/>
          </a:p>
        </p:txBody>
      </p:sp>
      <p:cxnSp>
        <p:nvCxnSpPr>
          <p:cNvPr id="13328" name="Straight Arrow Connector 22"/>
          <p:cNvCxnSpPr>
            <a:cxnSpLocks noChangeShapeType="1"/>
          </p:cNvCxnSpPr>
          <p:nvPr/>
        </p:nvCxnSpPr>
        <p:spPr bwMode="auto">
          <a:xfrm>
            <a:off x="2771775" y="3429000"/>
            <a:ext cx="144463" cy="28733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3329" name="Straight Arrow Connector 24"/>
          <p:cNvCxnSpPr>
            <a:cxnSpLocks noChangeShapeType="1"/>
          </p:cNvCxnSpPr>
          <p:nvPr/>
        </p:nvCxnSpPr>
        <p:spPr bwMode="auto">
          <a:xfrm flipV="1">
            <a:off x="3276600" y="4797425"/>
            <a:ext cx="790575" cy="144463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5" y="0"/>
            <a:ext cx="8676456" cy="119675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 eaLnBrk="1" hangingPunct="1"/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Развитие по модели опоры на углеводороды.  </a:t>
            </a:r>
            <a:b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В 1996-2016 гг. три кризиса.  Суммарные потери ВВП – 17% (1998г., 2008 г. и 2015-2016 гг.), или почти 1% в год!!!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434" name="Picture 2" descr="http://smigid.ru/novosti/uploads/posts/2014-09/1410970381_Naskol-ko-opasny-nizkie-ceny-na-neft-dlya-ekonomiki-RF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7704856" cy="3528392"/>
          </a:xfrm>
          <a:prstGeom prst="rect">
            <a:avLst/>
          </a:prstGeom>
          <a:noFill/>
        </p:spPr>
      </p:pic>
      <p:pic>
        <p:nvPicPr>
          <p:cNvPr id="25602" name="Picture 2" descr="http://www.usfunds.com/media/images/investor-alert/_2016/2016-01-08/EMG-russian-gdp-and-oil-price-suggest-weakening-economic-growth-01082016-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00808"/>
            <a:ext cx="3024336" cy="93610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39552" y="4797152"/>
            <a:ext cx="8604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 опоре на экспорт углеводородов параметры экономического роста России определяются за ее пределами! </a:t>
            </a:r>
          </a:p>
          <a:p>
            <a:r>
              <a:rPr lang="ru-RU" sz="2000" b="1" dirty="0" smtClean="0"/>
              <a:t>Основная часть платежей от природной и монопольной ренты поступает от экспорта углеводородов, поэтому российская экономика в значительной степени живет на «чужие деньги», а не на «деньги, заработанные дома».</a:t>
            </a:r>
            <a:endParaRPr lang="en-US" sz="2000" b="1" dirty="0" smtClean="0"/>
          </a:p>
          <a:p>
            <a:r>
              <a:rPr lang="ru-RU" sz="2000" b="1" dirty="0" smtClean="0"/>
              <a:t>ТЭК – «локомотив»  роста, который часто дает задний ход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460432" cy="764704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/>
                </a:solidFill>
                <a:latin typeface="Impact" pitchFamily="34" charset="0"/>
              </a:rPr>
              <a:t>Экономические мифы и их последствия. </a:t>
            </a:r>
            <a:br>
              <a:rPr lang="ru-RU" sz="2400" dirty="0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Impact" pitchFamily="34" charset="0"/>
              </a:rPr>
              <a:t>Дешевая энергия – это хорошо!???</a:t>
            </a:r>
            <a:endParaRPr lang="en-US" sz="2400" dirty="0">
              <a:solidFill>
                <a:schemeClr val="tx2"/>
              </a:solidFill>
              <a:latin typeface="Impact" pitchFamily="34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4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27984" y="908720"/>
            <a:ext cx="4716016" cy="5632311"/>
          </a:xfrm>
          <a:prstGeom prst="rect">
            <a:avLst/>
          </a:prstGeom>
          <a:ln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355600" indent="-355600">
              <a:buBlip>
                <a:blip r:embed="rId4"/>
              </a:buBlip>
            </a:pPr>
            <a:r>
              <a:rPr lang="ru-RU" sz="2000" b="1" dirty="0" smtClean="0"/>
              <a:t>Дешевая энергия значима для экономического роста! </a:t>
            </a:r>
          </a:p>
          <a:p>
            <a:pPr marL="355600" indent="-355600">
              <a:buBlip>
                <a:blip r:embed="rId4"/>
              </a:buBlip>
            </a:pPr>
            <a:r>
              <a:rPr lang="ru-RU" sz="2000" b="1" dirty="0" smtClean="0"/>
              <a:t>Это так, но только до определенного предела и … </a:t>
            </a:r>
          </a:p>
          <a:p>
            <a:pPr marL="812800" lvl="1" indent="-355600">
              <a:buBlip>
                <a:blip r:embed="rId4"/>
              </a:buBlip>
            </a:pPr>
            <a:r>
              <a:rPr lang="ru-RU" sz="2000" b="1" dirty="0" smtClean="0"/>
              <a:t>при развитии только на энергоемкой основе </a:t>
            </a:r>
          </a:p>
          <a:p>
            <a:pPr marL="812800" lvl="1" indent="-355600">
              <a:buBlip>
                <a:blip r:embed="rId4"/>
              </a:buBlip>
            </a:pPr>
            <a:r>
              <a:rPr lang="ru-RU" sz="2000" b="1" dirty="0" smtClean="0"/>
              <a:t>при отсутствии стимулов к модернизации и технологической стагнации в сфере потребления энергии</a:t>
            </a:r>
          </a:p>
          <a:p>
            <a:pPr marL="355600" indent="-355600">
              <a:buBlip>
                <a:blip r:embed="rId4"/>
              </a:buBlip>
            </a:pPr>
            <a:r>
              <a:rPr lang="ru-RU" sz="2000" b="1" dirty="0" smtClean="0"/>
              <a:t>Итог - Энергетическая стратегия, которая, по сути, является стратегией инерции</a:t>
            </a:r>
          </a:p>
          <a:p>
            <a:pPr marL="355600" indent="-355600">
              <a:buBlip>
                <a:blip r:embed="rId4"/>
              </a:buBlip>
            </a:pPr>
            <a:r>
              <a:rPr lang="ru-RU" sz="2000" b="1" dirty="0" smtClean="0"/>
              <a:t>Мы отрицали кибернетику, генетику, теперь отрицаем </a:t>
            </a:r>
            <a:r>
              <a:rPr lang="ru-RU" sz="2000" b="1" dirty="0" err="1" smtClean="0"/>
              <a:t>низкоуглеродное</a:t>
            </a:r>
            <a:r>
              <a:rPr lang="ru-RU" sz="2000" b="1" dirty="0" smtClean="0"/>
              <a:t> развитие</a:t>
            </a:r>
          </a:p>
          <a:p>
            <a:pPr marL="355600" indent="-355600">
              <a:buBlip>
                <a:blip r:embed="rId4"/>
              </a:buBlip>
            </a:pPr>
            <a:r>
              <a:rPr lang="ru-RU" sz="2000" b="1" dirty="0" smtClean="0"/>
              <a:t>Итог – огромное технологическое отставание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3441680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Blip>
                <a:blip r:embed="rId4"/>
              </a:buBlip>
            </a:pPr>
            <a:r>
              <a:rPr lang="ru-RU" b="1" dirty="0" smtClean="0"/>
              <a:t>Показатель экономической доступности энергии – доля расходов на энергоснабжение в ВВП</a:t>
            </a:r>
          </a:p>
          <a:p>
            <a:pPr marL="355600" indent="-355600">
              <a:buBlip>
                <a:blip r:embed="rId4"/>
              </a:buBlip>
            </a:pPr>
            <a:r>
              <a:rPr lang="ru-RU" b="1" dirty="0" smtClean="0"/>
              <a:t>Он </a:t>
            </a:r>
            <a:r>
              <a:rPr lang="ru-RU" b="1" dirty="0" smtClean="0"/>
              <a:t>не зависит от уровня цен на энергию</a:t>
            </a:r>
          </a:p>
          <a:p>
            <a:pPr marL="355600" indent="-355600">
              <a:buBlip>
                <a:blip r:embed="rId4"/>
              </a:buBlip>
            </a:pPr>
            <a:r>
              <a:rPr lang="ru-RU" b="1" dirty="0" smtClean="0"/>
              <a:t>Во сколько раз цены на энергию в ЕС, Японии, или США выше, чем в России, ровно во столько же раз их энергоемкость ниже, но при этом они находятся на технологической границе</a:t>
            </a:r>
          </a:p>
        </p:txBody>
      </p:sp>
      <p:pic>
        <p:nvPicPr>
          <p:cNvPr id="12" name="Рисунок 2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676456" cy="1268760"/>
          </a:xfrm>
          <a:solidFill>
            <a:srgbClr val="FFFFFF"/>
          </a:solidFill>
          <a:effectLst/>
        </p:spPr>
        <p:txBody>
          <a:bodyPr>
            <a:noAutofit/>
          </a:bodyPr>
          <a:lstStyle/>
          <a:p>
            <a:pPr algn="l" eaLnBrk="1" hangingPunct="1"/>
            <a:r>
              <a:rPr lang="ru-RU" sz="2400" dirty="0">
                <a:solidFill>
                  <a:schemeClr val="accent4"/>
                </a:solidFill>
                <a:latin typeface="Impact" panose="020B0806030902050204" pitchFamily="34" charset="0"/>
              </a:rPr>
              <a:t>Меры по удержанию выбросов ПГ на уровне на 25-30% ниже значения 1990 г. не приводят к потерям </a:t>
            </a:r>
            <a:r>
              <a:rPr lang="ru-RU" sz="2400" dirty="0" smtClean="0">
                <a:solidFill>
                  <a:schemeClr val="accent4"/>
                </a:solidFill>
                <a:latin typeface="Impact" panose="020B0806030902050204" pitchFamily="34" charset="0"/>
              </a:rPr>
              <a:t>ВВП. Эффекты более глубокого сокращения требуют дополнительного изучения</a:t>
            </a:r>
            <a:endParaRPr lang="ru-RU" sz="2400" dirty="0">
              <a:solidFill>
                <a:schemeClr val="accent4"/>
              </a:solidFill>
              <a:latin typeface="Impact" panose="020B080603090205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" y="0"/>
            <a:ext cx="431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6440091"/>
            <a:ext cx="476250" cy="417909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0900" y="6525344"/>
            <a:ext cx="1943100" cy="20121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103674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Оценки значительного сокращения потерь ВВП при снижении выбросов на 80%  (получены МТИ) -  в основном за счет снижения экспорта углеводородов при глобальном переходе на </a:t>
            </a:r>
            <a:r>
              <a:rPr lang="ru-RU" b="1" dirty="0" err="1" smtClean="0"/>
              <a:t>низкоуглеродное</a:t>
            </a:r>
            <a:r>
              <a:rPr lang="ru-RU" b="1" dirty="0" smtClean="0"/>
              <a:t> развитие </a:t>
            </a:r>
          </a:p>
          <a:p>
            <a:r>
              <a:rPr lang="ru-RU" b="1" dirty="0" smtClean="0"/>
              <a:t>В 1998-2016 гг. мы уже получили -17%, но по углеродной модели</a:t>
            </a:r>
            <a:endParaRPr lang="ru-RU" b="1" dirty="0"/>
          </a:p>
        </p:txBody>
      </p:sp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56792"/>
            <a:ext cx="5760640" cy="3456384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2483768" y="2276872"/>
            <a:ext cx="108012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31840" y="2564904"/>
            <a:ext cx="288032" cy="405683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2400" b="1" baseline="0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4" name="Oval 13"/>
          <p:cNvSpPr/>
          <p:nvPr/>
        </p:nvSpPr>
        <p:spPr>
          <a:xfrm>
            <a:off x="1979712" y="3140968"/>
            <a:ext cx="216054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47864" y="3212976"/>
            <a:ext cx="288032" cy="405683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75656" y="3861048"/>
            <a:ext cx="36004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71800" y="4005064"/>
            <a:ext cx="1440160" cy="405683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   ?  ?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07904" y="2204864"/>
            <a:ext cx="1944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Нужны дополнительные исследования для уточнения оценок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995936" y="3284984"/>
            <a:ext cx="432199" cy="1919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2"/>
          </p:cNvCxnSpPr>
          <p:nvPr/>
        </p:nvCxnSpPr>
        <p:spPr>
          <a:xfrm flipH="1">
            <a:off x="4283969" y="3282082"/>
            <a:ext cx="396043" cy="8328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31640" y="1196752"/>
            <a:ext cx="349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Треугольник неопределенности </a:t>
            </a:r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>
            <a:off x="1043608" y="1988840"/>
            <a:ext cx="4536504" cy="2592288"/>
          </a:xfrm>
          <a:prstGeom prst="triangle">
            <a:avLst>
              <a:gd name="adj" fmla="val 43150"/>
            </a:avLst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28184" y="1556792"/>
            <a:ext cx="29158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Blip>
                <a:blip r:embed="rId6"/>
              </a:buBlip>
            </a:pPr>
            <a:r>
              <a:rPr lang="ru-RU" sz="1900" b="1" dirty="0" smtClean="0"/>
              <a:t>Верхние оценки возможных потерь ВВП за счет реализации мер по удержанию выбросов ПГ на уровне на 30-40% ниже значения 1990 г. примерно совпадают с оценками возможного ущерба России от изменения климата, которые могут достигать в среднем 2% ВВП, а на отдельных обширных территориях – 5% В</a:t>
            </a:r>
            <a:r>
              <a:rPr lang="en-US" sz="1900" b="1" dirty="0" smtClean="0"/>
              <a:t>P</a:t>
            </a:r>
            <a:r>
              <a:rPr lang="ru-RU" sz="1900" b="1" dirty="0" smtClean="0"/>
              <a:t>П.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1763688" y="4509120"/>
            <a:ext cx="72008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13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676456" cy="1268760"/>
          </a:xfrm>
          <a:solidFill>
            <a:srgbClr val="FFFFFF"/>
          </a:solidFill>
          <a:effectLst/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4"/>
                </a:solidFill>
                <a:latin typeface="Impact" pitchFamily="34" charset="0"/>
              </a:rPr>
              <a:t>ЦЭНЭФ: снижение к 2050 г. выбросов на 50% от уровня 1990 г.  не ведет к потерям ВВП</a:t>
            </a:r>
            <a:endParaRPr lang="ru-RU" sz="2800" dirty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" y="0"/>
            <a:ext cx="431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0" y="6440091"/>
            <a:ext cx="476250" cy="417909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43001" y="18239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0900" y="6525344"/>
            <a:ext cx="1943100" cy="20121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dirty="0" smtClean="0"/>
              <a:t>23</a:t>
            </a:r>
            <a:endParaRPr lang="ru-RU" dirty="0"/>
          </a:p>
        </p:txBody>
      </p:sp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5760640" cy="34563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27784" y="2564904"/>
            <a:ext cx="288032" cy="405683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2400" b="1" baseline="0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3212976"/>
            <a:ext cx="288032" cy="405683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4221088"/>
            <a:ext cx="1440160" cy="405683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   ?  ?</a:t>
            </a:r>
            <a:endParaRPr lang="en-US" sz="2400" b="1" baseline="0" dirty="0" smtClean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07904" y="2204864"/>
            <a:ext cx="1944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Нужны дополнительные исследования для уточнения оценок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539552" y="1268760"/>
            <a:ext cx="349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Треугольник неопределенности </a:t>
            </a:r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>
            <a:off x="1043608" y="2204864"/>
            <a:ext cx="4536504" cy="2664296"/>
          </a:xfrm>
          <a:prstGeom prst="triangle">
            <a:avLst>
              <a:gd name="adj" fmla="val 43150"/>
            </a:avLst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1115616" y="2276872"/>
            <a:ext cx="1872208" cy="2520280"/>
          </a:xfrm>
          <a:prstGeom prst="triangle">
            <a:avLst>
              <a:gd name="adj" fmla="val 98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79704" y="1916832"/>
            <a:ext cx="2664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Если в моделях экономический рост определяется эндогенно, то переход на </a:t>
            </a:r>
            <a:r>
              <a:rPr lang="ru-RU" sz="2400" b="1" dirty="0" err="1" smtClean="0"/>
              <a:t>низкоуглеродное</a:t>
            </a:r>
            <a:r>
              <a:rPr lang="ru-RU" sz="2400" b="1" dirty="0" smtClean="0"/>
              <a:t> развитие  не ведет к потерям ВВП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713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764704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ru-RU" sz="2800" dirty="0" smtClean="0">
                <a:solidFill>
                  <a:schemeClr val="accent4"/>
                </a:solidFill>
                <a:latin typeface="Impact" pitchFamily="34" charset="0"/>
              </a:rPr>
              <a:t>Российские здания: дополнительные эффекты от «зеленой трансформации»</a:t>
            </a:r>
            <a:endParaRPr lang="en-US" sz="2800" dirty="0" smtClean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8464" y="6488668"/>
            <a:ext cx="395536" cy="276999"/>
          </a:xfrm>
          <a:prstGeom prst="rect">
            <a:avLst/>
          </a:prstGeom>
          <a:gradFill flip="none" rotWithShape="1">
            <a:gsLst>
              <a:gs pos="4000">
                <a:schemeClr val="accent1">
                  <a:shade val="30000"/>
                  <a:satMod val="115000"/>
                  <a:alpha val="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Impact" pitchFamily="34" charset="0"/>
                <a:cs typeface="Aharoni" pitchFamily="2" charset="-79"/>
              </a:rPr>
              <a:t>16</a:t>
            </a:r>
            <a:endParaRPr lang="en-US" sz="1200" dirty="0">
              <a:latin typeface="Impact" pitchFamily="34" charset="0"/>
              <a:cs typeface="Aharoni" pitchFamily="2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5976" y="948690"/>
            <a:ext cx="47880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0"/>
              </a:spcAft>
            </a:pPr>
            <a:r>
              <a:rPr lang="ru-RU" b="1" dirty="0" smtClean="0">
                <a:latin typeface="+mj-lt"/>
              </a:rPr>
              <a:t>В 2014-2050 гг.  могут:</a:t>
            </a:r>
          </a:p>
          <a:p>
            <a:pPr marL="180975" indent="-180975">
              <a:spcAft>
                <a:spcPts val="0"/>
              </a:spcAft>
              <a:buBlip>
                <a:blip r:embed="rId4"/>
              </a:buBlip>
            </a:pPr>
            <a:r>
              <a:rPr lang="ru-RU" b="1" dirty="0" smtClean="0">
                <a:latin typeface="+mj-lt"/>
              </a:rPr>
              <a:t>дать суммарную экономию энергии в объеме 607 </a:t>
            </a:r>
            <a:r>
              <a:rPr lang="ru-RU" b="1" dirty="0" err="1" smtClean="0">
                <a:latin typeface="+mj-lt"/>
              </a:rPr>
              <a:t>млн</a:t>
            </a:r>
            <a:r>
              <a:rPr lang="ru-RU" b="1" dirty="0" smtClean="0">
                <a:latin typeface="+mj-lt"/>
              </a:rPr>
              <a:t> тут, что в 3 раза превышает годовой объем экспорта газа в последние годы;</a:t>
            </a:r>
          </a:p>
          <a:p>
            <a:pPr marL="180975" indent="-180975">
              <a:spcAft>
                <a:spcPts val="0"/>
              </a:spcAft>
              <a:buBlip>
                <a:blip r:embed="rId4"/>
              </a:buBlip>
            </a:pPr>
            <a:r>
              <a:rPr lang="ru-RU" b="1" dirty="0" smtClean="0">
                <a:latin typeface="+mj-lt"/>
              </a:rPr>
              <a:t>создать 540 тысяч рабочих мест в строительстве и около 1 миллиона рабочих мест во всей экономике;</a:t>
            </a:r>
          </a:p>
          <a:p>
            <a:pPr marL="180975" indent="-180975">
              <a:spcAft>
                <a:spcPts val="0"/>
              </a:spcAft>
              <a:buBlip>
                <a:blip r:embed="rId4"/>
              </a:buBlip>
            </a:pPr>
            <a:r>
              <a:rPr lang="ru-RU" b="1" dirty="0" smtClean="0">
                <a:latin typeface="+mj-lt"/>
                <a:ea typeface="Times New Roman" pitchFamily="18" charset="0"/>
                <a:cs typeface="Arial" pitchFamily="34" charset="0"/>
              </a:rPr>
              <a:t>снизить затраты на энергоснабжение всех зданий (в ценах 2014 г.)</a:t>
            </a:r>
            <a:r>
              <a:rPr lang="ru-RU" b="1" dirty="0" smtClean="0">
                <a:latin typeface="+mj-lt"/>
                <a:ea typeface="SimSun" pitchFamily="2" charset="-122"/>
                <a:cs typeface="Arial" pitchFamily="34" charset="0"/>
              </a:rPr>
              <a:t> на 30 </a:t>
            </a:r>
            <a:r>
              <a:rPr lang="ru-RU" b="1" dirty="0" err="1" smtClean="0">
                <a:latin typeface="+mj-lt"/>
                <a:ea typeface="SimSun" pitchFamily="2" charset="-122"/>
                <a:cs typeface="Arial" pitchFamily="34" charset="0"/>
              </a:rPr>
              <a:t>трлн</a:t>
            </a:r>
            <a:r>
              <a:rPr lang="ru-RU" b="1" dirty="0" smtClean="0">
                <a:latin typeface="+mj-lt"/>
                <a:ea typeface="SimSun" pitchFamily="2" charset="-122"/>
                <a:cs typeface="Arial" pitchFamily="34" charset="0"/>
              </a:rPr>
              <a:t> руб., что равно 43% ВВП России в 2013 г.;</a:t>
            </a:r>
          </a:p>
          <a:p>
            <a:pPr marL="180975" indent="-180975">
              <a:spcAft>
                <a:spcPts val="0"/>
              </a:spcAft>
              <a:buBlip>
                <a:blip r:embed="rId4"/>
              </a:buBlip>
            </a:pPr>
            <a:r>
              <a:rPr lang="ru-RU" b="1" dirty="0" smtClean="0">
                <a:latin typeface="+mj-lt"/>
              </a:rPr>
              <a:t>снизить смертность:</a:t>
            </a:r>
          </a:p>
          <a:p>
            <a:pPr marL="638175" lvl="1" indent="-180975">
              <a:buBlip>
                <a:blip r:embed="rId4"/>
              </a:buBlip>
            </a:pPr>
            <a:r>
              <a:rPr lang="ru-RU" b="1" dirty="0" smtClean="0">
                <a:latin typeface="+mj-lt"/>
              </a:rPr>
              <a:t>за счет уменьшения выбросов вредных веществ в атмосферу от сектора зданий на 1 </a:t>
            </a:r>
            <a:r>
              <a:rPr lang="ru-RU" b="1" dirty="0" err="1" smtClean="0">
                <a:latin typeface="+mj-lt"/>
              </a:rPr>
              <a:t>млн</a:t>
            </a:r>
            <a:r>
              <a:rPr lang="ru-RU" b="1" dirty="0" smtClean="0">
                <a:latin typeface="+mj-lt"/>
              </a:rPr>
              <a:t> чел </a:t>
            </a:r>
          </a:p>
          <a:p>
            <a:pPr marL="638175" lvl="1" indent="-180975">
              <a:buBlip>
                <a:blip r:embed="rId4"/>
              </a:buBlip>
            </a:pPr>
            <a:r>
              <a:rPr lang="ru-RU" b="1" dirty="0" smtClean="0"/>
              <a:t>за счет повышения теплового комфорта в зданиях – на 1,2 1 млн. чел.;</a:t>
            </a:r>
          </a:p>
          <a:p>
            <a:pPr marL="638175" lvl="1" indent="-180975">
              <a:buBlip>
                <a:blip r:embed="rId4"/>
              </a:buBlip>
            </a:pPr>
            <a:r>
              <a:rPr lang="ru-RU" b="1" dirty="0" smtClean="0"/>
              <a:t>заметно снизить заболеваемость и предотвратить потери 0,7% российского ВВП</a:t>
            </a:r>
            <a:endParaRPr lang="en-US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836712"/>
            <a:ext cx="3631810" cy="370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 descr="http://i.ytimg.com/vi/TX2vHu_IqZ8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653136"/>
            <a:ext cx="1872208" cy="1800200"/>
          </a:xfrm>
          <a:prstGeom prst="rect">
            <a:avLst/>
          </a:prstGeom>
          <a:noFill/>
        </p:spPr>
      </p:pic>
      <p:pic>
        <p:nvPicPr>
          <p:cNvPr id="16" name="Picture 4" descr="http://resource2.sodonsolution.org/mglnews/photo/2013/10/60718954993f2efa88711ff03eeb466e/%D0%B0%D0%B3%D0%B0%D0%B0%D1%80%D1%8B%D0%BD%20%D0%B1%D0%BE%D1%85%D0%B8%D1%80%D0%B4%D0%BE%D0%B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653136"/>
            <a:ext cx="184820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1196752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ru-RU" sz="2200" dirty="0" smtClean="0">
                <a:solidFill>
                  <a:schemeClr val="accent4"/>
                </a:solidFill>
                <a:latin typeface="Impact" pitchFamily="34" charset="0"/>
              </a:rPr>
              <a:t>При реализации всех мер по переходу на </a:t>
            </a:r>
            <a:r>
              <a:rPr lang="ru-RU" sz="2200" dirty="0" err="1" smtClean="0">
                <a:solidFill>
                  <a:schemeClr val="accent4"/>
                </a:solidFill>
                <a:latin typeface="Impact" pitchFamily="34" charset="0"/>
              </a:rPr>
              <a:t>низкоуглеродное</a:t>
            </a:r>
            <a:r>
              <a:rPr lang="ru-RU" sz="2200" dirty="0" smtClean="0">
                <a:solidFill>
                  <a:schemeClr val="accent4"/>
                </a:solidFill>
                <a:latin typeface="Impact" pitchFamily="34" charset="0"/>
              </a:rPr>
              <a:t> развитие только  на зданиях к 2050 г. будет создано 540 тысяч рабочих мест в строительстве и около 1 миллиона рабочих мест во всей экономике</a:t>
            </a:r>
            <a:endParaRPr lang="en-US" sz="2200" dirty="0" smtClean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8464" y="6488668"/>
            <a:ext cx="395536" cy="276999"/>
          </a:xfrm>
          <a:prstGeom prst="rect">
            <a:avLst/>
          </a:prstGeom>
          <a:gradFill flip="none" rotWithShape="1">
            <a:gsLst>
              <a:gs pos="4000">
                <a:schemeClr val="accent1">
                  <a:shade val="30000"/>
                  <a:satMod val="115000"/>
                  <a:alpha val="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Impact" pitchFamily="34" charset="0"/>
                <a:cs typeface="Aharoni" pitchFamily="2" charset="-79"/>
              </a:rPr>
              <a:t>21</a:t>
            </a:r>
            <a:endParaRPr lang="en-US" sz="1200" dirty="0">
              <a:latin typeface="Impact" pitchFamily="34" charset="0"/>
              <a:cs typeface="Aharoni" pitchFamily="2" charset="-79"/>
            </a:endParaRPr>
          </a:p>
        </p:txBody>
      </p:sp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78260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683568" y="5918503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Оценки (а) прямого и (б) полного влияния на создание новых рабочих мест за счет дополнительных капитальных вложений в повышение энергоэффективности зданий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459787" cy="1341438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Без эффективной модернизации и перехода к </a:t>
            </a:r>
            <a:r>
              <a:rPr lang="ru-RU" sz="2400" dirty="0" err="1" smtClean="0">
                <a:solidFill>
                  <a:schemeClr val="accent4"/>
                </a:solidFill>
                <a:latin typeface="Impact" pitchFamily="34" charset="0"/>
              </a:rPr>
              <a:t>низкоуглеродной</a:t>
            </a:r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 экономике  в России экономического роста не будет!</a:t>
            </a:r>
            <a:endParaRPr lang="en-US" sz="2400" dirty="0" smtClean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11560" y="1412776"/>
            <a:ext cx="853244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indent="-358775">
              <a:buFontTx/>
              <a:buBlip>
                <a:blip r:embed="rId4"/>
              </a:buBlip>
            </a:pPr>
            <a:r>
              <a:rPr lang="ru-RU" sz="1600" b="1" dirty="0"/>
              <a:t>При сохранение нынешней модели экономического роста, неэффективных институтов, низкой управляемости, </a:t>
            </a:r>
            <a:r>
              <a:rPr lang="ru-RU" sz="1600" b="1" dirty="0" smtClean="0"/>
              <a:t>зависимости </a:t>
            </a:r>
            <a:r>
              <a:rPr lang="ru-RU" sz="1600" b="1" dirty="0"/>
              <a:t>ВВП на четверть от нефтегазового сектора, избыточного вмешательства государства в экономику темпы экономического роста не превысят 0,5-2% и будут падать</a:t>
            </a:r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1600" b="1" dirty="0"/>
              <a:t>Одна из ключевых проблем - высокие и растущие издержки в экономике, в т.ч. </a:t>
            </a:r>
            <a:r>
              <a:rPr lang="ru-RU" sz="1600" b="1" dirty="0" smtClean="0"/>
              <a:t>энергетические, </a:t>
            </a:r>
            <a:r>
              <a:rPr lang="ru-RU" sz="1600" b="1" dirty="0"/>
              <a:t>и низкая </a:t>
            </a:r>
            <a:r>
              <a:rPr lang="ru-RU" sz="1600" b="1" dirty="0" smtClean="0"/>
              <a:t>экономическая </a:t>
            </a:r>
            <a:r>
              <a:rPr lang="ru-RU" sz="1600" b="1" dirty="0"/>
              <a:t>доступность энергии для неэффективных потребителей</a:t>
            </a:r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1600" b="1" dirty="0"/>
              <a:t>Не столько для того, чтобы снижать выбросы, сколько для обеспечения перспектив экономического роста необходимы: </a:t>
            </a:r>
          </a:p>
          <a:p>
            <a:pPr marL="989013" lvl="1" indent="-358775">
              <a:buFontTx/>
              <a:buBlip>
                <a:blip r:embed="rId4"/>
              </a:buBlip>
            </a:pPr>
            <a:r>
              <a:rPr lang="ru-RU" sz="1600" b="1" dirty="0"/>
              <a:t>кардинальная модернизация </a:t>
            </a:r>
            <a:r>
              <a:rPr lang="ru-RU" sz="1600" b="1" dirty="0" err="1"/>
              <a:t>энергопотребляющего</a:t>
            </a:r>
            <a:r>
              <a:rPr lang="ru-RU" sz="1600" b="1" dirty="0"/>
              <a:t> оборудования и повышение его эффективности до параметров НДТ</a:t>
            </a:r>
          </a:p>
          <a:p>
            <a:pPr marL="989013" lvl="1" indent="-358775">
              <a:buFontTx/>
              <a:buBlip>
                <a:blip r:embed="rId4"/>
              </a:buBlip>
            </a:pPr>
            <a:r>
              <a:rPr lang="ru-RU" sz="1600" b="1" dirty="0"/>
              <a:t>масштабное развитие технологий  производства  энергии на основе НВИЭ</a:t>
            </a:r>
          </a:p>
          <a:p>
            <a:pPr marL="531813" indent="-358775">
              <a:buFontTx/>
              <a:buBlip>
                <a:blip r:embed="rId4"/>
              </a:buBlip>
            </a:pPr>
            <a:r>
              <a:rPr lang="en-US" sz="1600" b="1" dirty="0" err="1"/>
              <a:t>Инвестиции</a:t>
            </a:r>
            <a:r>
              <a:rPr lang="en-US" sz="1600" b="1" dirty="0"/>
              <a:t> в </a:t>
            </a:r>
            <a:r>
              <a:rPr lang="en-US" sz="1600" b="1" dirty="0" err="1"/>
              <a:t>развитие</a:t>
            </a:r>
            <a:r>
              <a:rPr lang="en-US" sz="1600" b="1" dirty="0"/>
              <a:t> ТЭК – </a:t>
            </a:r>
            <a:r>
              <a:rPr lang="ru-RU" sz="1600" b="1" dirty="0"/>
              <a:t>сектора </a:t>
            </a:r>
            <a:r>
              <a:rPr lang="en-US" sz="1600" b="1" dirty="0"/>
              <a:t>с </a:t>
            </a:r>
            <a:r>
              <a:rPr lang="en-US" sz="1600" b="1" dirty="0" err="1"/>
              <a:t>очень</a:t>
            </a:r>
            <a:r>
              <a:rPr lang="en-US" sz="1600" b="1" dirty="0"/>
              <a:t> </a:t>
            </a:r>
            <a:r>
              <a:rPr lang="en-US" sz="1600" b="1" dirty="0" err="1"/>
              <a:t>высокой</a:t>
            </a:r>
            <a:r>
              <a:rPr lang="en-US" sz="1600" b="1" dirty="0"/>
              <a:t> </a:t>
            </a:r>
            <a:r>
              <a:rPr lang="en-US" sz="1600" b="1" dirty="0" err="1"/>
              <a:t>капиталоемкостью</a:t>
            </a:r>
            <a:r>
              <a:rPr lang="en-US" sz="1600" b="1" dirty="0"/>
              <a:t> – </a:t>
            </a:r>
            <a:r>
              <a:rPr lang="en-US" sz="1600" b="1" dirty="0" err="1"/>
              <a:t>отвлекают</a:t>
            </a:r>
            <a:r>
              <a:rPr lang="en-US" sz="1600" b="1" dirty="0"/>
              <a:t> </a:t>
            </a:r>
            <a:r>
              <a:rPr lang="en-US" sz="1600" b="1" dirty="0" err="1"/>
              <a:t>слишком</a:t>
            </a:r>
            <a:r>
              <a:rPr lang="en-US" sz="1600" b="1" dirty="0"/>
              <a:t> </a:t>
            </a:r>
            <a:r>
              <a:rPr lang="en-US" sz="1600" b="1" dirty="0" err="1"/>
              <a:t>много</a:t>
            </a:r>
            <a:r>
              <a:rPr lang="en-US" sz="1600" b="1" dirty="0"/>
              <a:t> </a:t>
            </a:r>
            <a:r>
              <a:rPr lang="en-US" sz="1600" b="1" dirty="0" err="1"/>
              <a:t>ресурсов</a:t>
            </a:r>
            <a:r>
              <a:rPr lang="en-US" sz="1600" b="1" dirty="0"/>
              <a:t> и </a:t>
            </a:r>
            <a:r>
              <a:rPr lang="en-US" sz="1600" b="1" dirty="0" err="1"/>
              <a:t>тормозят</a:t>
            </a:r>
            <a:r>
              <a:rPr lang="en-US" sz="1600" b="1" dirty="0"/>
              <a:t> </a:t>
            </a:r>
            <a:r>
              <a:rPr lang="en-US" sz="1600" b="1" dirty="0" err="1"/>
              <a:t>экономический</a:t>
            </a:r>
            <a:r>
              <a:rPr lang="en-US" sz="1600" b="1" dirty="0"/>
              <a:t> </a:t>
            </a:r>
            <a:r>
              <a:rPr lang="en-US" sz="1600" b="1" dirty="0" err="1"/>
              <a:t>рост</a:t>
            </a:r>
            <a:r>
              <a:rPr lang="ru-RU" sz="1600" b="1" dirty="0"/>
              <a:t>. ТЭК отвлекает на себя 25% всех инвестиций с низкой капиталоотдачей, </a:t>
            </a:r>
            <a:r>
              <a:rPr lang="ru-RU" sz="1600" b="1" dirty="0" smtClean="0"/>
              <a:t>практически </a:t>
            </a:r>
            <a:r>
              <a:rPr lang="ru-RU" sz="1600" b="1" dirty="0"/>
              <a:t>не давая прироста ВВП </a:t>
            </a:r>
          </a:p>
          <a:p>
            <a:pPr marL="531813" indent="-358775">
              <a:buFontTx/>
              <a:buBlip>
                <a:blip r:embed="rId4"/>
              </a:buBlip>
            </a:pPr>
            <a:r>
              <a:rPr lang="ru-RU" sz="1600" b="1" dirty="0"/>
              <a:t>На уровне 2030-2035 гг. масштабы «добычи газа в зданиях» России сопоставимы с ожидаемыми масштабами добычи в новых газовых провинциях Восточной Сибири и Дальнего Востока. Прямая и косвенная экономия газа в зданиях в 2050 г. может составить 191 </a:t>
            </a:r>
            <a:r>
              <a:rPr lang="ru-RU" sz="1600" b="1" dirty="0" err="1"/>
              <a:t>млрд</a:t>
            </a:r>
            <a:r>
              <a:rPr lang="ru-RU" sz="1600" b="1" dirty="0"/>
              <a:t> м</a:t>
            </a:r>
            <a:r>
              <a:rPr lang="ru-RU" sz="1600" b="1" baseline="30000" dirty="0"/>
              <a:t>3</a:t>
            </a:r>
            <a:r>
              <a:rPr lang="ru-RU" sz="1600" b="1" dirty="0"/>
              <a:t>, что сопоставимо с ожидаемым в проекте «Энергетической стратегии Российской Федерации на период до 2035 года» увеличением добычи газа на полуострове Ямал (175-211 </a:t>
            </a:r>
            <a:r>
              <a:rPr lang="ru-RU" sz="1600" b="1" dirty="0" err="1"/>
              <a:t>млрд</a:t>
            </a:r>
            <a:r>
              <a:rPr lang="ru-RU" sz="1600" b="1" dirty="0"/>
              <a:t> м</a:t>
            </a:r>
            <a:r>
              <a:rPr lang="ru-RU" sz="1600" b="1" baseline="30000" dirty="0"/>
              <a:t>3</a:t>
            </a:r>
            <a:r>
              <a:rPr lang="ru-RU" sz="1600" b="1" dirty="0"/>
              <a:t>).</a:t>
            </a:r>
            <a:endParaRPr lang="en-US" sz="1600" b="1" dirty="0"/>
          </a:p>
          <a:p>
            <a:pPr marL="531813" indent="-358775">
              <a:buFontTx/>
              <a:buBlip>
                <a:blip r:embed="rId4"/>
              </a:buBlip>
            </a:pPr>
            <a:endParaRPr lang="ru-RU" sz="1400" b="1" dirty="0"/>
          </a:p>
          <a:p>
            <a:pPr marL="531813" indent="-358775">
              <a:buFontTx/>
              <a:buBlip>
                <a:blip r:embed="rId4"/>
              </a:buBlip>
            </a:pPr>
            <a:endParaRPr lang="ru-RU" sz="1600" dirty="0"/>
          </a:p>
          <a:p>
            <a:pPr marL="531813" indent="-358775">
              <a:buFontTx/>
              <a:buBlip>
                <a:blip r:embed="rId4"/>
              </a:buBlip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532812" cy="836712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4"/>
                </a:solidFill>
                <a:latin typeface="Impact" pitchFamily="34" charset="0"/>
              </a:rPr>
              <a:t>Путь в будущее – это прорыв через острое столкновение интересов </a:t>
            </a:r>
            <a:endParaRPr lang="en-US" sz="2800" dirty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23557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CD87-8532-4D76-885F-46624D2715F2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7" name="Rectangle 16"/>
          <p:cNvSpPr/>
          <p:nvPr/>
        </p:nvSpPr>
        <p:spPr>
          <a:xfrm>
            <a:off x="611560" y="491900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Blip>
                <a:blip r:embed="rId5"/>
              </a:buBlip>
            </a:pPr>
            <a:r>
              <a:rPr lang="ru-RU" sz="2000" b="1" dirty="0" smtClean="0"/>
              <a:t>«</a:t>
            </a:r>
            <a:r>
              <a:rPr lang="ru-RU" sz="2400" b="1" dirty="0" smtClean="0"/>
              <a:t>Зеленых» на поле еще очень мало!</a:t>
            </a:r>
          </a:p>
          <a:p>
            <a:pPr marL="355600" indent="-355600">
              <a:buBlip>
                <a:blip r:embed="rId5"/>
              </a:buBlip>
            </a:pPr>
            <a:r>
              <a:rPr lang="ru-RU" sz="2400" b="1" dirty="0" smtClean="0"/>
              <a:t>Мяч у «красных». Они долго тренировались за государственный счет, но …</a:t>
            </a:r>
          </a:p>
          <a:p>
            <a:pPr marL="355600" indent="-355600">
              <a:buBlip>
                <a:blip r:embed="rId5"/>
              </a:buBlip>
            </a:pPr>
            <a:r>
              <a:rPr lang="ru-RU" sz="2400" b="1" dirty="0" smtClean="0"/>
              <a:t>их стиль игры уже устарел!!!</a:t>
            </a:r>
          </a:p>
          <a:p>
            <a:pPr marL="355600" indent="-355600">
              <a:buBlip>
                <a:blip r:embed="rId5"/>
              </a:buBlip>
            </a:pPr>
            <a:r>
              <a:rPr lang="ru-RU" sz="2400" b="1" dirty="0" smtClean="0"/>
              <a:t>Пора перехватывать мяч!!!</a:t>
            </a:r>
          </a:p>
        </p:txBody>
      </p:sp>
      <p:pic>
        <p:nvPicPr>
          <p:cNvPr id="35842" name="Picture 2" descr="http://american-football.ru/wp-content/uploads/2014/06/IUAnDP120B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908720"/>
            <a:ext cx="7056784" cy="397236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8" name="Snip Same Side Corner Rectangle 17"/>
          <p:cNvSpPr/>
          <p:nvPr/>
        </p:nvSpPr>
        <p:spPr>
          <a:xfrm>
            <a:off x="3059832" y="2420888"/>
            <a:ext cx="936104" cy="36004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92D05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Same Side Corner Rectangle 18"/>
          <p:cNvSpPr/>
          <p:nvPr/>
        </p:nvSpPr>
        <p:spPr>
          <a:xfrm>
            <a:off x="3131840" y="2852936"/>
            <a:ext cx="720080" cy="783704"/>
          </a:xfrm>
          <a:prstGeom prst="snip2SameRect">
            <a:avLst>
              <a:gd name="adj1" fmla="val 16667"/>
              <a:gd name="adj2" fmla="val 19290"/>
            </a:avLst>
          </a:prstGeom>
          <a:solidFill>
            <a:srgbClr val="92D0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ame Side Corner Rectangle 19"/>
          <p:cNvSpPr/>
          <p:nvPr/>
        </p:nvSpPr>
        <p:spPr>
          <a:xfrm>
            <a:off x="7740352" y="1556792"/>
            <a:ext cx="360040" cy="1080120"/>
          </a:xfrm>
          <a:prstGeom prst="snip2SameRect">
            <a:avLst>
              <a:gd name="adj1" fmla="val 50000"/>
              <a:gd name="adj2" fmla="val 50000"/>
            </a:avLst>
          </a:prstGeom>
          <a:solidFill>
            <a:srgbClr val="92D05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Same Side Corner Rectangle 20"/>
          <p:cNvSpPr/>
          <p:nvPr/>
        </p:nvSpPr>
        <p:spPr>
          <a:xfrm>
            <a:off x="3923928" y="1628800"/>
            <a:ext cx="504056" cy="648072"/>
          </a:xfrm>
          <a:prstGeom prst="snip2SameRect">
            <a:avLst>
              <a:gd name="adj1" fmla="val 16667"/>
              <a:gd name="adj2" fmla="val 19290"/>
            </a:avLst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1560" y="548680"/>
            <a:ext cx="4032448" cy="645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FFFF00"/>
                </a:solidFill>
                <a:latin typeface="Impact" pitchFamily="34" charset="0"/>
              </a:rPr>
              <a:t>Спасибо за внимание!</a:t>
            </a:r>
          </a:p>
          <a:p>
            <a:pPr>
              <a:lnSpc>
                <a:spcPct val="80000"/>
              </a:lnSpc>
            </a:pPr>
            <a:endParaRPr lang="ru-RU" sz="3200" dirty="0" smtClean="0">
              <a:solidFill>
                <a:srgbClr val="FFFF00"/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endParaRPr lang="ru-RU" sz="3200" dirty="0" smtClean="0">
              <a:solidFill>
                <a:srgbClr val="FFFF00"/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endParaRPr lang="ru-RU" sz="3200" dirty="0" smtClean="0">
              <a:solidFill>
                <a:srgbClr val="FFFF00"/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endParaRPr lang="ru-RU" sz="3200" dirty="0" smtClean="0">
              <a:solidFill>
                <a:srgbClr val="FFFF00"/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endParaRPr lang="ru-RU" sz="3200" dirty="0" smtClean="0">
              <a:solidFill>
                <a:srgbClr val="FFFF00"/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endParaRPr lang="ru-RU" sz="3200" dirty="0" smtClean="0">
              <a:solidFill>
                <a:srgbClr val="FFFF00"/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endParaRPr lang="ru-RU" sz="3200" dirty="0" smtClean="0">
              <a:solidFill>
                <a:srgbClr val="FFFF00"/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endParaRPr lang="ru-RU" sz="3200" dirty="0" smtClean="0">
              <a:solidFill>
                <a:srgbClr val="FFFF00"/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100" dirty="0" smtClean="0">
                <a:latin typeface="Impact" pitchFamily="34" charset="0"/>
              </a:rPr>
              <a:t/>
            </a:r>
            <a:br>
              <a:rPr lang="ru-RU" sz="1100" dirty="0" smtClean="0">
                <a:latin typeface="Impact" pitchFamily="34" charset="0"/>
              </a:rPr>
            </a:br>
            <a:endParaRPr lang="ru-RU" sz="1100" dirty="0" smtClean="0"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endParaRPr lang="ru-RU" sz="1100" dirty="0" smtClean="0"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FF00"/>
                </a:solidFill>
                <a:latin typeface="Impact" pitchFamily="34" charset="0"/>
              </a:rPr>
              <a:t>Центр по эффективному использованию энергии (ЦЭНЭФ) 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rgbClr val="FFFF00"/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Impact" pitchFamily="34" charset="0"/>
              </a:rPr>
              <a:t>Более 20 лет мы тратим свою энергию, чтобы экономить вашу!</a:t>
            </a:r>
            <a:endParaRPr lang="en-US" dirty="0" smtClean="0">
              <a:solidFill>
                <a:srgbClr val="FFFF00"/>
              </a:solidFill>
              <a:latin typeface="Impac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   </a:t>
            </a:r>
            <a:r>
              <a:rPr lang="en-US" b="1" dirty="0" smtClean="0">
                <a:solidFill>
                  <a:srgbClr val="FFFF00"/>
                </a:solidFill>
                <a:hlinkClick r:id="rId5"/>
              </a:rPr>
              <a:t>www.cenef.ru</a:t>
            </a:r>
            <a:r>
              <a:rPr lang="en-US" b="1" dirty="0" smtClean="0">
                <a:solidFill>
                  <a:srgbClr val="FFFF00"/>
                </a:solidFill>
              </a:rPr>
              <a:t>    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(499) </a:t>
            </a:r>
            <a:r>
              <a:rPr lang="en-US" b="1" dirty="0" smtClean="0">
                <a:solidFill>
                  <a:srgbClr val="FFFF00"/>
                </a:solidFill>
              </a:rPr>
              <a:t>120-92-09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1000" dirty="0" smtClean="0"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accent2"/>
                </a:solidFill>
                <a:latin typeface="Impact" pitchFamily="34" charset="0"/>
              </a:rPr>
              <a:t>                       </a:t>
            </a: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44008" y="188640"/>
            <a:ext cx="449999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Impact" pitchFamily="34" charset="0"/>
              </a:rPr>
              <a:t>От «красной» экономики к «зеленой»</a:t>
            </a:r>
          </a:p>
          <a:p>
            <a:endParaRPr lang="ru-RU" sz="2800" dirty="0" smtClean="0">
              <a:solidFill>
                <a:srgbClr val="FFFF00"/>
              </a:solidFill>
              <a:latin typeface="Impact" pitchFamily="34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Impact" pitchFamily="34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Impact" pitchFamily="34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Impact" pitchFamily="34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Impact" pitchFamily="34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Impact" pitchFamily="34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Impact" pitchFamily="34" charset="0"/>
              </a:rPr>
              <a:t>Мир уходит в «зеленое» будущее</a:t>
            </a:r>
          </a:p>
          <a:p>
            <a:endParaRPr lang="ru-RU" sz="2800" dirty="0" smtClean="0">
              <a:solidFill>
                <a:srgbClr val="FFFF00"/>
              </a:solidFill>
              <a:latin typeface="Impact" pitchFamily="34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Impact" pitchFamily="34" charset="0"/>
              </a:rPr>
              <a:t>Россия топчется на месте в «красном» настоящем и с грустью смотрит вслед</a:t>
            </a:r>
            <a:r>
              <a:rPr lang="en-US" sz="2800" dirty="0" smtClean="0">
                <a:solidFill>
                  <a:srgbClr val="FFFF00"/>
                </a:solidFill>
                <a:latin typeface="Impact" pitchFamily="34" charset="0"/>
              </a:rPr>
              <a:t> . . .</a:t>
            </a:r>
            <a:endParaRPr lang="ru-RU" sz="2800" dirty="0" smtClean="0">
              <a:solidFill>
                <a:srgbClr val="FFFF00"/>
              </a:solidFill>
              <a:latin typeface="Impact" pitchFamily="34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0C6CC-E368-4C3B-AF8C-23164746A88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196752"/>
            <a:ext cx="3527425" cy="221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532812" cy="1196975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800" dirty="0" smtClean="0">
                <a:solidFill>
                  <a:schemeClr val="accent4"/>
                </a:solidFill>
                <a:latin typeface="Impact" pitchFamily="34" charset="0"/>
              </a:rPr>
              <a:t>Из всех мер снижения антропогенных выбросов ПГ Россия выбирает самый затратный - торможение экономического роста</a:t>
            </a:r>
            <a:endParaRPr lang="en-US" sz="2800" dirty="0" smtClean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7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590800" cy="476250"/>
          </a:xfrm>
          <a:noFill/>
        </p:spPr>
        <p:txBody>
          <a:bodyPr/>
          <a:lstStyle/>
          <a:p>
            <a:fld id="{0714A1AC-D491-4845-BC9A-60A864FD65F9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860032" y="2492896"/>
            <a:ext cx="4283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Blip>
                <a:blip r:embed="rId4"/>
              </a:buBlip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Только при торможении динамики выбросов на фоне экономического роста включаются другие факторы</a:t>
            </a:r>
          </a:p>
          <a:p>
            <a:pPr marL="266700" indent="-266700">
              <a:buBlip>
                <a:blip r:embed="rId4"/>
              </a:buBlip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Рост потребления первичной энергии в России в 2007-   2015 гг. остановился </a:t>
            </a:r>
          </a:p>
          <a:p>
            <a:pPr marL="266700" indent="-266700">
              <a:buBlip>
                <a:blip r:embed="rId4"/>
              </a:buBlip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Россия переходит к такой модели роста, когда медленный рост ВВП не сопровождается ростом энергопотребления</a:t>
            </a:r>
          </a:p>
          <a:p>
            <a:pPr marL="266700" indent="-266700">
              <a:buBlip>
                <a:blip r:embed="rId4"/>
              </a:buBlip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Многие развитые страны развиваются по такой модели уже 10-20 лет  </a:t>
            </a:r>
          </a:p>
        </p:txBody>
      </p:sp>
      <p:pic>
        <p:nvPicPr>
          <p:cNvPr id="11" name="Рисунок 5" descr="cid:image002.png@01D190E0.E66C5B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2564904"/>
            <a:ext cx="403244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11560" y="126876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Сырьевая модель роста себя исчерпала!!!</a:t>
            </a:r>
            <a:endParaRPr lang="en-US" sz="2400" dirty="0" smtClean="0"/>
          </a:p>
          <a:p>
            <a:r>
              <a:rPr lang="ru-RU" sz="2400" b="1" dirty="0" smtClean="0"/>
              <a:t>При развитии с опорой на углеводороды Россия никак не может далеко продвинуться за пределы ВВП 1990 г.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568" y="6211669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«Откатно-возвратный»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экономический рост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83968" y="2780928"/>
            <a:ext cx="144016" cy="2376264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23928" y="378904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851920" y="292494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51920" y="314096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851920" y="350100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tennisby.com/images/f90d707cb34517f538edc1fcae1841b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284984"/>
            <a:ext cx="319261" cy="25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4536504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292080" y="1412776"/>
            <a:ext cx="3851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marL="273050" indent="-273050">
              <a:buBlip>
                <a:blip r:embed="rId5"/>
              </a:buBlip>
            </a:pPr>
            <a:r>
              <a:rPr lang="ru-RU" b="1" dirty="0" smtClean="0"/>
              <a:t>С 1800 г. было 8 таких циклов, а с 1900 г. – 4. </a:t>
            </a:r>
          </a:p>
          <a:p>
            <a:pPr marL="273050" indent="-273050">
              <a:buBlip>
                <a:blip r:embed="rId5"/>
              </a:buBlip>
            </a:pPr>
            <a:r>
              <a:rPr lang="ru-RU" b="1" dirty="0" smtClean="0"/>
              <a:t>Циклический характер динамики цен на энергоносители сохранится и в будущем</a:t>
            </a:r>
          </a:p>
          <a:p>
            <a:pPr marL="273050" indent="-273050">
              <a:buBlip>
                <a:blip r:embed="rId5"/>
              </a:buBlip>
            </a:pPr>
            <a:r>
              <a:rPr lang="ru-RU" b="1" dirty="0" smtClean="0"/>
              <a:t>После каждого падения цен в ходе 25-33 летнего цикла: </a:t>
            </a:r>
          </a:p>
          <a:p>
            <a:pPr marL="730250" lvl="1" indent="-273050">
              <a:buBlip>
                <a:blip r:embed="rId5"/>
              </a:buBlip>
            </a:pPr>
            <a:r>
              <a:rPr lang="ru-RU" b="1" dirty="0" smtClean="0"/>
              <a:t>они долго сохраняются на новом низком уровне</a:t>
            </a:r>
          </a:p>
          <a:p>
            <a:pPr marL="730250" lvl="1" indent="-273050">
              <a:buBlip>
                <a:blip r:embed="rId5"/>
              </a:buBlip>
            </a:pPr>
            <a:r>
              <a:rPr lang="ru-RU" b="1" dirty="0" smtClean="0"/>
              <a:t>суммарные реальные доходы экспортеров снижаются, и они отчаянно борются за свои доли на рынке</a:t>
            </a:r>
          </a:p>
          <a:p>
            <a:pPr marL="273050" indent="-273050">
              <a:buBlip>
                <a:blip r:embed="rId5"/>
              </a:buBlip>
            </a:pPr>
            <a:r>
              <a:rPr lang="ru-RU" b="1" dirty="0" smtClean="0"/>
              <a:t>Возможности России увеличивать эту долю ограничены</a:t>
            </a:r>
            <a:endParaRPr lang="ru-RU" b="1" dirty="0" smtClean="0">
              <a:latin typeface="+mj-lt"/>
            </a:endParaRPr>
          </a:p>
        </p:txBody>
      </p:sp>
      <p:pic>
        <p:nvPicPr>
          <p:cNvPr id="55307" name="Picture 11" descr="Logs of oil, natural gas, and coal price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111122"/>
            <a:ext cx="4464496" cy="2746878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5364088" y="4869160"/>
            <a:ext cx="3563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5"/>
              </a:buBlip>
            </a:pPr>
            <a:endParaRPr lang="en-US" sz="2000" dirty="0"/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460432" cy="1556792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800" dirty="0" smtClean="0">
                <a:solidFill>
                  <a:schemeClr val="accent4"/>
                </a:solidFill>
                <a:latin typeface="Impact" pitchFamily="34" charset="0"/>
              </a:rPr>
              <a:t>Золотой дождь из черно-голубой нефтегазовой тучи закончился. Грядет великая засуха. </a:t>
            </a:r>
            <a:br>
              <a:rPr lang="ru-RU" sz="2800" dirty="0" smtClean="0">
                <a:solidFill>
                  <a:schemeClr val="accent4"/>
                </a:solidFill>
                <a:latin typeface="Impact" pitchFamily="34" charset="0"/>
              </a:rPr>
            </a:br>
            <a:r>
              <a:rPr lang="ru-RU" sz="2800" dirty="0" smtClean="0">
                <a:solidFill>
                  <a:schemeClr val="accent4"/>
                </a:solidFill>
                <a:latin typeface="Impact" pitchFamily="34" charset="0"/>
              </a:rPr>
              <a:t>Новый пик цен на углеводороды можно ожидать в 2035-2040 гг. , но … за ним последует новый обвал</a:t>
            </a:r>
            <a:endParaRPr lang="en-US" sz="2800" dirty="0" smtClean="0">
              <a:solidFill>
                <a:schemeClr val="accent4"/>
              </a:solidFill>
              <a:latin typeface="Impact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71600" y="1916832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Динамика реальных доходов от экспорта топлива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971600" y="458112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Динамика цен нефти, угля и газа. 1870-2014</a:t>
            </a:r>
          </a:p>
        </p:txBody>
      </p:sp>
      <p:sp>
        <p:nvSpPr>
          <p:cNvPr id="41" name="Right Brace 40"/>
          <p:cNvSpPr/>
          <p:nvPr/>
        </p:nvSpPr>
        <p:spPr>
          <a:xfrm rot="16200000">
            <a:off x="1619672" y="1844824"/>
            <a:ext cx="360040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/>
          <p:cNvSpPr/>
          <p:nvPr/>
        </p:nvSpPr>
        <p:spPr>
          <a:xfrm rot="16200000">
            <a:off x="3347864" y="980728"/>
            <a:ext cx="360040" cy="1800200"/>
          </a:xfrm>
          <a:prstGeom prst="rightBrace">
            <a:avLst>
              <a:gd name="adj1" fmla="val 8333"/>
              <a:gd name="adj2" fmla="val 493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/>
          <p:cNvSpPr/>
          <p:nvPr/>
        </p:nvSpPr>
        <p:spPr>
          <a:xfrm rot="16200000" flipH="1">
            <a:off x="4644008" y="6021288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16200000" flipH="1">
            <a:off x="3671900" y="5985284"/>
            <a:ext cx="216024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Brace 48"/>
          <p:cNvSpPr/>
          <p:nvPr/>
        </p:nvSpPr>
        <p:spPr>
          <a:xfrm rot="16200000" flipH="1">
            <a:off x="2771800" y="6093296"/>
            <a:ext cx="224408" cy="800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e 49"/>
          <p:cNvSpPr/>
          <p:nvPr/>
        </p:nvSpPr>
        <p:spPr>
          <a:xfrm rot="16200000" flipH="1">
            <a:off x="2015716" y="6129300"/>
            <a:ext cx="224408" cy="728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/>
          <p:cNvSpPr/>
          <p:nvPr/>
        </p:nvSpPr>
        <p:spPr>
          <a:xfrm rot="16200000" flipH="1">
            <a:off x="1259632" y="6093296"/>
            <a:ext cx="224408" cy="800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604448" cy="1412776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accent4"/>
                </a:solidFill>
                <a:latin typeface="Impact" pitchFamily="34" charset="0"/>
              </a:rPr>
              <a:t>Экономика шагреневой кожи</a:t>
            </a:r>
            <a:r>
              <a:rPr lang="ru-RU" sz="3200" dirty="0" smtClean="0"/>
              <a:t>. </a:t>
            </a:r>
            <a:r>
              <a:rPr lang="en-US" sz="3200" dirty="0" smtClean="0">
                <a:solidFill>
                  <a:schemeClr val="accent4"/>
                </a:solidFill>
                <a:latin typeface="Impact" pitchFamily="34" charset="0"/>
              </a:rPr>
              <a:t>De-growth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>
                <a:solidFill>
                  <a:schemeClr val="accent4"/>
                </a:solidFill>
                <a:latin typeface="Arial Black" pitchFamily="34" charset="0"/>
              </a:rPr>
              <a:t>Без эффективной модернизации в середине </a:t>
            </a:r>
            <a:r>
              <a:rPr lang="en-US" sz="2700" dirty="0" smtClean="0">
                <a:solidFill>
                  <a:schemeClr val="accent4"/>
                </a:solidFill>
                <a:latin typeface="Arial Black" pitchFamily="34" charset="0"/>
              </a:rPr>
              <a:t>XXI</a:t>
            </a:r>
            <a:r>
              <a:rPr lang="ru-RU" sz="2700" dirty="0" smtClean="0">
                <a:solidFill>
                  <a:schemeClr val="accent4"/>
                </a:solidFill>
                <a:latin typeface="Arial Black" pitchFamily="34" charset="0"/>
              </a:rPr>
              <a:t> века в России экономического роста просто не будет!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prstGeom prst="rect">
            <a:avLst/>
          </a:prstGeom>
          <a:solidFill>
            <a:srgbClr val="FFFF00">
              <a:alpha val="50195"/>
            </a:srgbClr>
          </a:solidFill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47525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364088" y="1700808"/>
            <a:ext cx="3779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Blip>
                <a:blip r:embed="rId5"/>
              </a:buBlip>
            </a:pPr>
            <a:r>
              <a:rPr lang="ru-RU" b="1" dirty="0" smtClean="0"/>
              <a:t>Без модернизации невозможна даже реализация потенциала догоняющего развития на основе технологической имитации, не говоря уже о переходе к развитию на технологической границе, который требует:</a:t>
            </a:r>
          </a:p>
          <a:p>
            <a:pPr marL="273050" indent="-273050">
              <a:buBlip>
                <a:blip r:embed="rId5"/>
              </a:buBlip>
            </a:pPr>
            <a:r>
              <a:rPr lang="ru-RU" b="1" dirty="0" smtClean="0"/>
              <a:t>инновационной среды и культуры, включающих демократизацию, устранение коррупции и бюрократизма, развитие конкуренции во всех сферах. </a:t>
            </a:r>
          </a:p>
          <a:p>
            <a:pPr marL="273050" indent="-273050">
              <a:buBlip>
                <a:blip r:embed="rId5"/>
              </a:buBlip>
            </a:pPr>
            <a:r>
              <a:rPr lang="ru-RU" b="1" dirty="0" smtClean="0"/>
              <a:t>Альтернативы нет!!!</a:t>
            </a:r>
          </a:p>
          <a:p>
            <a:pPr marL="273050" indent="-273050">
              <a:buBlip>
                <a:blip r:embed="rId5"/>
              </a:buBlip>
            </a:pPr>
            <a:r>
              <a:rPr lang="ru-RU" sz="2000" b="1" dirty="0" smtClean="0"/>
              <a:t>Нынешняя технологическая граница – </a:t>
            </a:r>
            <a:r>
              <a:rPr lang="ru-RU" sz="2000" b="1" dirty="0" err="1" smtClean="0"/>
              <a:t>низкоуглеродная</a:t>
            </a:r>
            <a:r>
              <a:rPr lang="ru-RU" sz="2000" b="1" dirty="0" smtClean="0"/>
              <a:t> экономика </a:t>
            </a:r>
            <a:endParaRPr lang="ru-RU" b="1" dirty="0" smtClean="0"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0" y="6165304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И.А. Башмаков. Будет ли экономический рост в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России в середине 21 века?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532812" cy="908050"/>
          </a:xfrm>
          <a:solidFill>
            <a:srgbClr val="FFFFFF"/>
          </a:solidFill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400" dirty="0" smtClean="0">
                <a:solidFill>
                  <a:schemeClr val="accent4"/>
                </a:solidFill>
                <a:latin typeface="Impact" pitchFamily="34" charset="0"/>
              </a:rPr>
              <a:t>«Красная» экономика - «российские горки» высокой энергоемкости  </a:t>
            </a:r>
            <a:endParaRPr lang="en-US" sz="2400" dirty="0" smtClean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3" name="Rectangle 17"/>
          <p:cNvSpPr>
            <a:spLocks noChangeArrowheads="1"/>
          </p:cNvSpPr>
          <p:nvPr/>
        </p:nvSpPr>
        <p:spPr bwMode="auto">
          <a:xfrm>
            <a:off x="1835696" y="908720"/>
            <a:ext cx="3816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Производство электроэнергии </a:t>
            </a:r>
            <a:endParaRPr lang="en-US" sz="1600" b="1" dirty="0"/>
          </a:p>
        </p:txBody>
      </p:sp>
      <p:pic>
        <p:nvPicPr>
          <p:cNvPr id="9224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96752"/>
            <a:ext cx="547260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1835696" y="3933056"/>
            <a:ext cx="3816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Производство клинкера</a:t>
            </a:r>
            <a:endParaRPr lang="en-US" sz="1600" b="1" dirty="0"/>
          </a:p>
        </p:txBody>
      </p:sp>
      <p:sp>
        <p:nvSpPr>
          <p:cNvPr id="9231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590800" cy="476250"/>
          </a:xfrm>
          <a:noFill/>
        </p:spPr>
        <p:txBody>
          <a:bodyPr/>
          <a:lstStyle/>
          <a:p>
            <a:fld id="{1A0B4671-58A8-413C-A33A-727FE7F277C3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373216"/>
            <a:ext cx="2051720" cy="1340768"/>
          </a:xfrm>
          <a:prstGeom prst="rect">
            <a:avLst/>
          </a:prstGeom>
          <a:noFill/>
        </p:spPr>
      </p:pic>
      <p:pic>
        <p:nvPicPr>
          <p:cNvPr id="17" name="Picture 2" descr="29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1" y="3789040"/>
            <a:ext cx="2051720" cy="158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052736"/>
            <a:ext cx="2051720" cy="1352780"/>
          </a:xfrm>
          <a:prstGeom prst="rect">
            <a:avLst/>
          </a:prstGeom>
          <a:noFill/>
        </p:spPr>
      </p:pic>
      <p:pic>
        <p:nvPicPr>
          <p:cNvPr id="20" name="Рисунок 24" descr="11-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635" y="2492896"/>
            <a:ext cx="2071365" cy="126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221088"/>
            <a:ext cx="547260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932039" y="5013176"/>
            <a:ext cx="421196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000" b="1" dirty="0"/>
              <a:t>Технический потенциал снижения выбросов трех ПГ в секторе «энергетика» </a:t>
            </a:r>
            <a:r>
              <a:rPr lang="ru-RU" sz="2000" b="1" dirty="0" smtClean="0"/>
              <a:t>равен 1085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</a:t>
            </a:r>
            <a:r>
              <a:rPr lang="ru-RU" sz="2000" b="1" dirty="0"/>
              <a:t>т </a:t>
            </a:r>
            <a:r>
              <a:rPr lang="ru-RU" sz="2000" b="1" dirty="0" smtClean="0"/>
              <a:t>  СО</a:t>
            </a:r>
            <a:r>
              <a:rPr lang="ru-RU" sz="2000" b="1" baseline="-25000" dirty="0" smtClean="0"/>
              <a:t>2-экв</a:t>
            </a:r>
            <a:r>
              <a:rPr lang="ru-RU" sz="2000" b="1" baseline="-25000" dirty="0"/>
              <a:t>.</a:t>
            </a:r>
            <a:r>
              <a:rPr lang="ru-RU" sz="2000" b="1" dirty="0"/>
              <a:t>, или 54% от уровня выбросов трех </a:t>
            </a:r>
            <a:r>
              <a:rPr lang="ru-RU" sz="2000" b="1" dirty="0" smtClean="0"/>
              <a:t>ПГ</a:t>
            </a:r>
            <a:endParaRPr lang="en-US" sz="20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532812" cy="1125538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Технический потенциал снижения выбросов ПГ в секторе «энергетика» превышает 50%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3557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628775"/>
            <a:ext cx="3959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204864"/>
            <a:ext cx="3673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653136"/>
            <a:ext cx="403225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"/>
          <p:cNvSpPr>
            <a:spLocks noChangeArrowheads="1"/>
          </p:cNvSpPr>
          <p:nvPr/>
        </p:nvSpPr>
        <p:spPr bwMode="auto">
          <a:xfrm>
            <a:off x="5004048" y="1035428"/>
            <a:ext cx="4139952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>
                <a:cs typeface="Times New Roman" pitchFamily="18" charset="0"/>
              </a:rPr>
              <a:t>Учет косвенных эффектов при оценке вклада секторов в потенциал снижения выбросов трех ПГ в секторе «энергетика» в России в 2010</a:t>
            </a:r>
            <a:r>
              <a:rPr lang="en-AU" sz="1600" b="1" dirty="0">
                <a:cs typeface="Times New Roman" pitchFamily="18" charset="0"/>
              </a:rPr>
              <a:t> </a:t>
            </a:r>
            <a:r>
              <a:rPr lang="ru-RU" sz="1600" b="1" dirty="0">
                <a:cs typeface="Times New Roman" pitchFamily="18" charset="0"/>
              </a:rPr>
              <a:t>г</a:t>
            </a:r>
            <a:r>
              <a:rPr lang="ru-RU" sz="1400" b="1" dirty="0">
                <a:cs typeface="Times New Roman" pitchFamily="18" charset="0"/>
              </a:rPr>
              <a:t>. </a:t>
            </a:r>
            <a:endParaRPr lang="ru-RU" sz="1400" dirty="0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684213" y="40767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Прямой и косвенный вклад секторов в потенциал снижения выбросов трех ПГ</a:t>
            </a:r>
            <a:endParaRPr lang="en-US" sz="1600" b="1" dirty="0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755576" y="1124744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Прямой вклад секторов в потенциал снижения выбросов трех ПГ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"/>
            <a:ext cx="8532812" cy="764703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800" dirty="0" smtClean="0">
                <a:solidFill>
                  <a:schemeClr val="accent4"/>
                </a:solidFill>
                <a:latin typeface="Impact" pitchFamily="34" charset="0"/>
              </a:rPr>
              <a:t>Три области политики по продвижению «зеленых» технологий, нацеленной на разных экономических агентов</a:t>
            </a:r>
            <a:endParaRPr lang="en-US" sz="2800" dirty="0" smtClean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7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590800" cy="476250"/>
          </a:xfrm>
          <a:noFill/>
        </p:spPr>
        <p:txBody>
          <a:bodyPr/>
          <a:lstStyle/>
          <a:p>
            <a:fld id="{0714A1AC-D491-4845-BC9A-60A864FD65F9}" type="slidenum">
              <a:rPr lang="ru-RU" smtClean="0"/>
              <a:pPr/>
              <a:t>8</a:t>
            </a:fld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7992888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789040"/>
            <a:ext cx="201622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403648" y="49411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Стереотипы -стандарты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508518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Оптимизация - рыночные механизмы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4869160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- инвестиции в НИОКР и инфраструктуру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604250" cy="692150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chemeClr val="accent4"/>
                </a:solidFill>
                <a:latin typeface="Impact" pitchFamily="34" charset="0"/>
              </a:rPr>
              <a:t>Инструменты анализа – математика будущего</a:t>
            </a:r>
            <a:endParaRPr lang="en-US" sz="2800" dirty="0">
              <a:solidFill>
                <a:schemeClr val="accent4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48464" y="6488668"/>
            <a:ext cx="395536" cy="276999"/>
          </a:xfrm>
          <a:prstGeom prst="rect">
            <a:avLst/>
          </a:prstGeom>
          <a:gradFill flip="none" rotWithShape="1">
            <a:gsLst>
              <a:gs pos="4000">
                <a:schemeClr val="accent1">
                  <a:shade val="30000"/>
                  <a:satMod val="115000"/>
                  <a:alpha val="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Impact" pitchFamily="34" charset="0"/>
                <a:cs typeface="Aharoni" pitchFamily="2" charset="-79"/>
              </a:rPr>
              <a:t>2</a:t>
            </a:r>
            <a:endParaRPr lang="en-US" sz="1200" dirty="0">
              <a:latin typeface="Impact" pitchFamily="34" charset="0"/>
              <a:cs typeface="Aharoni" pitchFamily="2" charset="-79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827584" y="3429000"/>
          <a:ext cx="3312368" cy="31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539552" y="908720"/>
          <a:ext cx="3637285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4355976" y="1052736"/>
          <a:ext cx="478802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7" name="Down Arrow 16"/>
          <p:cNvSpPr/>
          <p:nvPr/>
        </p:nvSpPr>
        <p:spPr>
          <a:xfrm rot="16200000">
            <a:off x="3940969" y="5860257"/>
            <a:ext cx="469900" cy="792162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86" name="Picture 2" descr="D:\Mailbox\UK\2014\LCeconomy\рисунки к докладу\learning.bmp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96336" y="5157788"/>
            <a:ext cx="1331764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0" y="5041900"/>
            <a:ext cx="295232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/>
              <a:t>ВВП прогнозируется </a:t>
            </a:r>
          </a:p>
          <a:p>
            <a:pPr>
              <a:defRPr/>
            </a:pPr>
            <a:r>
              <a:rPr lang="ru-RU" sz="1400" b="1" dirty="0"/>
              <a:t>Способы учета затрат: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ru-RU" sz="1400" b="1" dirty="0"/>
              <a:t>цена углерода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ru-RU" sz="1400" b="1" dirty="0"/>
              <a:t>капитальные вложения в меры по снижению выбросов </a:t>
            </a: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ru-RU" sz="1400" b="1" dirty="0"/>
              <a:t>расходы на энергию конечных потребителей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10021</TotalTime>
  <Words>2703</Words>
  <Application>Microsoft Office PowerPoint</Application>
  <PresentationFormat>On-screen Show (4:3)</PresentationFormat>
  <Paragraphs>347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Центр по эффективному использованию энергии (ЦЭНЭФ)    Более 20 лет мы тратим свою энергию, чтобы экономить вашу!           www.cenef.ru     (499) 120-92-09                         Москва, 2016 </vt:lpstr>
      <vt:lpstr>Развитие по модели опоры на углеводороды.   В 1996-2016 гг. три кризиса.  Суммарные потери ВВП – 17% (1998г., 2008 г. и 2015-2016 гг.), или почти 1% в год!!!</vt:lpstr>
      <vt:lpstr>Из всех мер снижения антропогенных выбросов ПГ Россия выбирает самый затратный - торможение экономического роста</vt:lpstr>
      <vt:lpstr>Золотой дождь из черно-голубой нефтегазовой тучи закончился. Грядет великая засуха.  Новый пик цен на углеводороды можно ожидать в 2035-2040 гг. , но … за ним последует новый обвал</vt:lpstr>
      <vt:lpstr>Экономика шагреневой кожи. De-growth Без эффективной модернизации в середине XXI века в России экономического роста просто не будет!</vt:lpstr>
      <vt:lpstr>«Красная» экономика - «российские горки» высокой энергоемкости  </vt:lpstr>
      <vt:lpstr>Технический потенциал снижения выбросов ПГ в секторе «энергетика» превышает 50%</vt:lpstr>
      <vt:lpstr>Три области политики по продвижению «зеленых» технологий, нацеленной на разных экономических агентов</vt:lpstr>
      <vt:lpstr>Инструменты анализа – математика будущего</vt:lpstr>
      <vt:lpstr>Видения будущего. Матрица согласованных сценариев</vt:lpstr>
      <vt:lpstr>Набор мер политики контроля за выбросами ПГ</vt:lpstr>
      <vt:lpstr>Эффективность реализации «действующих мер» </vt:lpstr>
      <vt:lpstr>Сворачивание «действующих мер». Споткнулись на барьерах! </vt:lpstr>
      <vt:lpstr>Всего прогнозными группами было реализовано 30 сценариев, охватывающих практически все пространство «видений» будущего</vt:lpstr>
      <vt:lpstr>С очень большой вероятностью выбросы трех ПГ сектором «энергетика» в России до 2060 г. выйдут на абсолютный верхний предел, который, по меньшей мере, на 11% будет ниже объема выбросов 1990 г. </vt:lpstr>
      <vt:lpstr>Сравнение динамики инвестиций для разных сценариев</vt:lpstr>
      <vt:lpstr>Инвестиции в развитие низкоуглеродных технологий и в повышение энергоэффективности не дают существенной дополнительной инвестиционной нагрузки на экономику</vt:lpstr>
      <vt:lpstr>Для удержания выбросов ПГ на низких уровнях и повышения экономической привлекательности низкоуглеродных технологий необходимо введение цены углерода в виде налога на углерод в топливе или в виде цены в системе торговли квотами на выбросы ПГ </vt:lpstr>
      <vt:lpstr>«Константа Башмакова» - закон, определяющий изменение отношения расходов на энергию к ВВП  «Минус единица» - правило, определяющее соотношение уровня цен на энергию и эффективности ее потребления </vt:lpstr>
      <vt:lpstr>Экономические мифы и их последствия.  Дешевая энергия – это хорошо!???</vt:lpstr>
      <vt:lpstr>Меры по удержанию выбросов ПГ на уровне на 25-30% ниже значения 1990 г. не приводят к потерям ВВП. Эффекты более глубокого сокращения требуют дополнительного изучения</vt:lpstr>
      <vt:lpstr>ЦЭНЭФ: снижение к 2050 г. выбросов на 50% от уровня 1990 г.  не ведет к потерям ВВП</vt:lpstr>
      <vt:lpstr>Российские здания: дополнительные эффекты от «зеленой трансформации»</vt:lpstr>
      <vt:lpstr>При реализации всех мер по переходу на низкоуглеродное развитие только  на зданиях к 2050 г. будет создано 540 тысяч рабочих мест в строительстве и около 1 миллиона рабочих мест во всей экономике</vt:lpstr>
      <vt:lpstr>Без эффективной модернизации и перехода к низкоуглеродной экономике  в России экономического роста не будет!</vt:lpstr>
      <vt:lpstr>Путь в будущее – это прорыв через острое столкновение интересов </vt:lpstr>
      <vt:lpstr>Slide 27</vt:lpstr>
    </vt:vector>
  </TitlesOfParts>
  <Company>CENEF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по эффективному использованию энергии (ЦЭНЭФ)    Более 20 лет мы тратим свою энергию, чтобы экономить вашу!           www.cenef.ru     (499) 120-92-09                         Москва, 2015</dc:title>
  <dc:creator>Igor A. Bashmakov</dc:creator>
  <cp:lastModifiedBy>Igor A. Bashmakov</cp:lastModifiedBy>
  <cp:revision>117</cp:revision>
  <dcterms:created xsi:type="dcterms:W3CDTF">2015-10-02T06:54:43Z</dcterms:created>
  <dcterms:modified xsi:type="dcterms:W3CDTF">2016-05-24T05:53:06Z</dcterms:modified>
</cp:coreProperties>
</file>