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84" r:id="rId2"/>
    <p:sldId id="561" r:id="rId3"/>
    <p:sldId id="534" r:id="rId4"/>
    <p:sldId id="535" r:id="rId5"/>
    <p:sldId id="560" r:id="rId6"/>
    <p:sldId id="562" r:id="rId7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679"/>
    <a:srgbClr val="012878"/>
    <a:srgbClr val="0070C0"/>
    <a:srgbClr val="008000"/>
    <a:srgbClr val="2D7295"/>
    <a:srgbClr val="3B6487"/>
    <a:srgbClr val="FF99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7" autoAdjust="0"/>
    <p:restoredTop sz="69016" autoAdjust="0"/>
  </p:normalViewPr>
  <p:slideViewPr>
    <p:cSldViewPr>
      <p:cViewPr>
        <p:scale>
          <a:sx n="100" d="100"/>
          <a:sy n="100" d="100"/>
        </p:scale>
        <p:origin x="-1944" y="-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22"/>
    </p:cViewPr>
  </p:sorterViewPr>
  <p:notesViewPr>
    <p:cSldViewPr>
      <p:cViewPr varScale="1">
        <p:scale>
          <a:sx n="76" d="100"/>
          <a:sy n="76" d="100"/>
        </p:scale>
        <p:origin x="-216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algn="l" defTabSz="908050">
              <a:lnSpc>
                <a:spcPct val="100000"/>
              </a:lnSpc>
              <a:spcBef>
                <a:spcPct val="0"/>
              </a:spcBef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algn="r" defTabSz="908050">
              <a:lnSpc>
                <a:spcPct val="100000"/>
              </a:lnSpc>
              <a:spcBef>
                <a:spcPct val="0"/>
              </a:spcBef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algn="l" defTabSz="908050">
              <a:lnSpc>
                <a:spcPct val="100000"/>
              </a:lnSpc>
              <a:spcBef>
                <a:spcPct val="0"/>
              </a:spcBef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algn="r" defTabSz="908050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E4E6BA34-5977-462A-9885-948BF1D1A1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013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algn="l" defTabSz="908050">
              <a:lnSpc>
                <a:spcPct val="100000"/>
              </a:lnSpc>
              <a:spcBef>
                <a:spcPct val="0"/>
              </a:spcBef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algn="r" defTabSz="908050">
              <a:lnSpc>
                <a:spcPct val="100000"/>
              </a:lnSpc>
              <a:spcBef>
                <a:spcPct val="0"/>
              </a:spcBef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7187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algn="l" defTabSz="908050">
              <a:lnSpc>
                <a:spcPct val="100000"/>
              </a:lnSpc>
              <a:spcBef>
                <a:spcPct val="0"/>
              </a:spcBef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algn="r" defTabSz="908050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32270BE1-3AC7-461C-91F9-F0185F0975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966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270BE1-3AC7-461C-91F9-F0185F09758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270BE1-3AC7-461C-91F9-F0185F097585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267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rgbClr val="012679"/>
                </a:solidFill>
              </a:rPr>
              <a:t>Управление топливной эффективностью является одной из приоритетных задач деятельности Аэрофлота. Мы считаем своей обязанностью развивать и совершенствовать стратегии, системы и методы управления для обеспечения того, чтобы наша авиационная деятельность демонстрировала самый высокий уровень безопасности полетов, отвечала национальным и международным стандартам и являлась при этом экономически эффективной.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012878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 smtClean="0">
                <a:solidFill>
                  <a:srgbClr val="012878"/>
                </a:solidFill>
              </a:rPr>
              <a:t>В</a:t>
            </a:r>
            <a:r>
              <a:rPr lang="ru-RU" sz="1200" b="0" baseline="0" dirty="0" smtClean="0">
                <a:solidFill>
                  <a:srgbClr val="012878"/>
                </a:solidFill>
              </a:rPr>
              <a:t> рамках производства полетов в Аэрофлоте осуществляются следующие мероприятия по повышению топливной эффективности</a:t>
            </a:r>
            <a:r>
              <a:rPr lang="en-US" sz="1200" b="0" baseline="0" dirty="0" smtClean="0">
                <a:solidFill>
                  <a:srgbClr val="012878"/>
                </a:solidFill>
              </a:rPr>
              <a:t>:</a:t>
            </a:r>
            <a:r>
              <a:rPr lang="ru-RU" sz="1200" b="0" baseline="0" dirty="0" smtClean="0">
                <a:solidFill>
                  <a:srgbClr val="012878"/>
                </a:solidFill>
              </a:rPr>
              <a:t>  </a:t>
            </a:r>
            <a:endParaRPr lang="ru-RU" sz="1200" b="0" dirty="0" smtClean="0">
              <a:solidFill>
                <a:srgbClr val="012878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 smtClean="0">
              <a:solidFill>
                <a:srgbClr val="012878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012878"/>
                </a:solidFill>
              </a:rPr>
              <a:t>Сокращение количества перезаправок топлива</a:t>
            </a:r>
            <a:r>
              <a:rPr lang="en-US" sz="1200" b="1" dirty="0" smtClean="0">
                <a:solidFill>
                  <a:srgbClr val="012878"/>
                </a:solidFill>
              </a:rPr>
              <a:t>:</a:t>
            </a:r>
            <a:r>
              <a:rPr lang="en-US" sz="1200" b="1" baseline="0" dirty="0" smtClean="0">
                <a:solidFill>
                  <a:srgbClr val="012878"/>
                </a:solidFill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Предполетный расчет потребного количества топлива должен соответствовать требованиям к минимальному количеству топлива на полет, определенным Руководством по производству полетов.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012679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012679"/>
                </a:solidFill>
              </a:rPr>
              <a:t>Использование вариантов маршрутов между аэропортами вылета и посадки с целью выбора наиболее оптимального маршрута полета</a:t>
            </a:r>
            <a:r>
              <a:rPr lang="en-US" sz="1200" b="1" dirty="0" smtClean="0">
                <a:solidFill>
                  <a:srgbClr val="012679"/>
                </a:solidFill>
              </a:rPr>
              <a:t>:</a:t>
            </a:r>
            <a:r>
              <a:rPr lang="en-US" sz="1200" b="1" baseline="0" dirty="0" smtClean="0">
                <a:solidFill>
                  <a:srgbClr val="012679"/>
                </a:solidFill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Система планирования полёта учитывает все возможные маршруты и их части для выбора наиболее выгодного между аэродромами вылета и назначения, включая планируемую ВПП и процедуры вылета, направление и силу ветра, а также температуру по высотам, ограничения на воздушных трассах, НОТАМы, зоны ограничения полётов, процедуры прибытия, ожидаемые ВПП посадок и маршрутные сборы. </a:t>
            </a:r>
            <a:endParaRPr lang="en-US" sz="1200" dirty="0" smtClean="0">
              <a:solidFill>
                <a:srgbClr val="012679"/>
              </a:solidFill>
            </a:endParaRPr>
          </a:p>
          <a:p>
            <a:r>
              <a:rPr lang="ru-RU" sz="1200" b="1" dirty="0" smtClean="0">
                <a:solidFill>
                  <a:srgbClr val="012679"/>
                </a:solidFill>
              </a:rPr>
              <a:t>Порядок выбора запасного аэродрома</a:t>
            </a:r>
            <a:r>
              <a:rPr lang="en-US" sz="1200" b="1" dirty="0" smtClean="0">
                <a:solidFill>
                  <a:srgbClr val="012679"/>
                </a:solidFill>
              </a:rPr>
              <a:t>: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Для обеспечения выбора оптимальных запасных аэродромов выполняется анализ следующей информации: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исходные характеристики аэродромов (ВПП, РД, перроны, места стоянок, схемы захода на посадку</a:t>
            </a:r>
            <a:r>
              <a:rPr lang="ru-RU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и т.д.);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метеоусловия выполнения полетов;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средства связи, светооборудование, системы посадки;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возможные ограничения использования аэродрома;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наземное обслуживание, наличие договора на наземное обслуживание;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наличие пунктов пограничного и таможенного контроля (при необходимости);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наличие представительства ПАО «Аэрофлот».</a:t>
            </a:r>
            <a:endParaRPr lang="ru-RU" sz="1200" b="1" dirty="0" smtClean="0">
              <a:solidFill>
                <a:srgbClr val="012679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012679"/>
                </a:solidFill>
              </a:rPr>
              <a:t>Оптимизация расхода топлива на запуск и руление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Для уменьшения задержек при отправлении и скопления самолётов с работающими двигателями на перроне необходимо координировать процедуры запуска двигателей и буксировки. В а/п Шереметьево, для этих целей, отработана процедура назначения очередности запуска двигателей – определением слот-тайм.</a:t>
            </a:r>
            <a:r>
              <a:rPr lang="ru-RU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endParaRPr lang="ru-RU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*</a:t>
            </a:r>
            <a:r>
              <a:rPr lang="ru-RU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Руление после посадки не на всех работающих двигателях применяется, когда: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позволяют состояние перрона и РД;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вес самолета меньше максимального посадочного веса;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позволяют ожидаемое время руления, для охлаждения двигателей на земле, и выполнение требуемых процедур с бортовыми системами.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012679"/>
                </a:solidFill>
              </a:rPr>
              <a:t>Взлет на уменьшенной тяге двигателей.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Использование уменьшенной тяги продлевает ресурс двигателей и уменьшает общий расход топлива.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012679"/>
                </a:solidFill>
              </a:rPr>
              <a:t>Управление профилем набора высоты.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Полёт по наиболее выгодному вертикальному профилю даёт большую экономию топлива.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012679"/>
                </a:solidFill>
              </a:rPr>
              <a:t>Использование маршрутов спрямления.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012679"/>
                </a:solidFill>
              </a:rPr>
              <a:t>Заход и выполнение посадки.</a:t>
            </a:r>
            <a:r>
              <a:rPr lang="ru-RU" sz="1200" b="1" baseline="0" dirty="0" smtClean="0">
                <a:solidFill>
                  <a:srgbClr val="012679"/>
                </a:solidFill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Хорошо спланированное и выполненное снижение позволяет экономить топливо. Идеальный профиль представляет собой бесступенчатое снижение с крейсерской высоты без увеличения тяги или применения аэродинамических тормозов до высоты конечного этапа захода на посадку.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 smtClean="0">
              <a:solidFill>
                <a:srgbClr val="012679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1" i="1" dirty="0" smtClean="0">
              <a:solidFill>
                <a:srgbClr val="012679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 smtClean="0">
              <a:solidFill>
                <a:srgbClr val="012679"/>
              </a:solidFill>
            </a:endParaRPr>
          </a:p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270BE1-3AC7-461C-91F9-F0185F097585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1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Под </a:t>
            </a:r>
            <a:r>
              <a:rPr lang="ru-RU" sz="14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минимизацией разности между прогнозируемой и фактической коммерческой загрузкой </a:t>
            </a:r>
            <a:r>
              <a:rPr lang="ru-RU" sz="1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в аэропортах отправления понимается наименьшее значение разности веса, планируемой на рейс загрузки к её фактическому значению. 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Минимальное значение этого показателя позволяет наиболее эффективно рассчитать заправку ВС с целью уменьшения расходов топлива на конкретный рейс. </a:t>
            </a:r>
          </a:p>
          <a:p>
            <a:r>
              <a:rPr lang="ru-RU" sz="14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У</a:t>
            </a:r>
            <a:r>
              <a:rPr lang="ru-RU" sz="1400" b="1" dirty="0" smtClean="0">
                <a:solidFill>
                  <a:srgbClr val="012679"/>
                </a:solidFill>
              </a:rPr>
              <a:t>правление центровкой ВС</a:t>
            </a:r>
            <a:r>
              <a:rPr lang="en-US" sz="1400" b="1" dirty="0" smtClean="0">
                <a:solidFill>
                  <a:srgbClr val="012679"/>
                </a:solidFill>
              </a:rPr>
              <a:t>:</a:t>
            </a:r>
            <a:r>
              <a:rPr lang="en-US" sz="1400" b="1" baseline="0" dirty="0" smtClean="0">
                <a:solidFill>
                  <a:srgbClr val="012679"/>
                </a:solidFill>
              </a:rPr>
              <a:t> 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Основным условием для сокращения расходов топлива на выполняемых рейсах является обеспечение центровки самолета в рекомендуемых для данного типа ВС пределах –</a:t>
            </a:r>
            <a:r>
              <a:rPr lang="ru-RU" sz="14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рекомендуемая центровка ВС.</a:t>
            </a:r>
            <a:r>
              <a:rPr lang="en-US" sz="14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endParaRPr lang="ru-RU" sz="14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ru-RU" sz="1400" b="1" dirty="0" smtClean="0">
                <a:solidFill>
                  <a:srgbClr val="012679"/>
                </a:solidFill>
              </a:rPr>
              <a:t>Оптимальное использование ВСУ.</a:t>
            </a:r>
            <a:endParaRPr lang="en-US" sz="1400" b="1" dirty="0" smtClean="0">
              <a:solidFill>
                <a:srgbClr val="012679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0" dirty="0" smtClean="0">
                <a:solidFill>
                  <a:srgbClr val="012679"/>
                </a:solidFill>
              </a:rPr>
              <a:t>Снижение взлетного веса самолета</a:t>
            </a:r>
            <a:r>
              <a:rPr lang="ru-RU" sz="1400" b="0" baseline="0" dirty="0" smtClean="0">
                <a:solidFill>
                  <a:srgbClr val="012679"/>
                </a:solidFill>
              </a:rPr>
              <a:t> осуществляется </a:t>
            </a:r>
            <a:r>
              <a:rPr lang="ru-RU" sz="1400" b="0" dirty="0" smtClean="0">
                <a:solidFill>
                  <a:srgbClr val="012679"/>
                </a:solidFill>
              </a:rPr>
              <a:t>за счет </a:t>
            </a:r>
            <a:r>
              <a:rPr lang="ru-RU" sz="1400" b="1" dirty="0" smtClean="0">
                <a:solidFill>
                  <a:srgbClr val="012679"/>
                </a:solidFill>
              </a:rPr>
              <a:t>сокращения количества заправляемой воды, </a:t>
            </a:r>
            <a:r>
              <a:rPr lang="ru-RU" sz="1400" b="0" dirty="0" smtClean="0">
                <a:solidFill>
                  <a:srgbClr val="012679"/>
                </a:solidFill>
              </a:rPr>
              <a:t>посредством чего</a:t>
            </a:r>
            <a:r>
              <a:rPr lang="ru-RU" sz="1400" b="0" baseline="0" dirty="0" smtClean="0">
                <a:solidFill>
                  <a:srgbClr val="012679"/>
                </a:solidFill>
              </a:rPr>
              <a:t> с</a:t>
            </a:r>
            <a:r>
              <a:rPr lang="ru-RU" sz="1400" b="0" dirty="0" smtClean="0">
                <a:solidFill>
                  <a:srgbClr val="012679"/>
                </a:solidFill>
              </a:rPr>
              <a:t>нижается расхода авиатоплива.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Использование наземных средств кондиционирования воздуха и подогрева кабины и салонов ВС при подготовке к вылету</a:t>
            </a:r>
            <a:r>
              <a:rPr lang="ru-RU" sz="1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позволяет добиться существенной экономии топлива и ресурса ВСУ,</a:t>
            </a:r>
            <a:r>
              <a:rPr lang="ru-RU" sz="14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которая также наносит ущерб окружающей среде.</a:t>
            </a:r>
            <a:endParaRPr lang="ru-RU" sz="14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012679"/>
                </a:solidFill>
              </a:rPr>
              <a:t>Повышение аэродинамического качества ВС за счет качественной полной мойки поверхности ВС.</a:t>
            </a:r>
            <a:r>
              <a:rPr lang="ru-RU" sz="1400" b="1" baseline="0" dirty="0" smtClean="0">
                <a:solidFill>
                  <a:srgbClr val="012679"/>
                </a:solidFill>
              </a:rPr>
              <a:t> </a:t>
            </a:r>
            <a:r>
              <a:rPr lang="ru-RU" sz="1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Существенное уменьшение неровностей за счет качественной наружной мойки ВС позволит снизить лобовое сопротивление и расход авиатоплива до 2%.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Мойка </a:t>
            </a:r>
            <a:r>
              <a:rPr lang="ru-RU" sz="1400" b="1" dirty="0" smtClean="0"/>
              <a:t>газо-воздушного тракта </a:t>
            </a:r>
            <a:r>
              <a:rPr lang="ru-RU" sz="1400" dirty="0" smtClean="0"/>
              <a:t>(</a:t>
            </a:r>
            <a:r>
              <a:rPr lang="ru-RU" sz="14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ГВТ)</a:t>
            </a:r>
            <a:r>
              <a:rPr lang="ru-RU" sz="1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направлена на повышение показателя, обратно пропорционального расходу авиатоплива. </a:t>
            </a:r>
            <a:endParaRPr lang="ru-RU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ru-RU" sz="1100" b="1" dirty="0" smtClean="0"/>
              <a:t>Оптимизация веса ВС</a:t>
            </a:r>
            <a:r>
              <a:rPr lang="en-US" sz="1100" b="1" dirty="0" smtClean="0"/>
              <a:t>:</a:t>
            </a:r>
            <a:endParaRPr lang="ru-RU" sz="1100" b="1" dirty="0" smtClean="0"/>
          </a:p>
          <a:p>
            <a:r>
              <a:rPr lang="ru-RU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Факторами, которые приводят к существенному дополнительному расходу топлива из-за увеличения массы ВС, являются: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старые журналы и газеты, подушки и одеяла, мусор на борту ВС;</a:t>
            </a:r>
            <a:r>
              <a:rPr lang="ru-RU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неиспользуемые в полете кухонные контейнеры, печи, дополнительные продукты;</a:t>
            </a:r>
            <a:r>
              <a:rPr lang="ru-RU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излишний товар для торговли на борту; лишняя питьевая вода, не требуемая для полёта;</a:t>
            </a:r>
            <a:r>
              <a:rPr lang="ru-RU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чрезмерный багаж экипажа; редкое обслуживание туалетов; неиспользуемые грузовые контейнеры; скопление влаги в самолете; детали в самолёте, которые могут быть заменены на более легкие (ковры, кресла, огнетушители, и т.д.); необоснованная перезаправка топливом.</a:t>
            </a:r>
          </a:p>
          <a:p>
            <a:endParaRPr lang="ru-RU" sz="1100" b="1" dirty="0" smtClean="0">
              <a:solidFill>
                <a:srgbClr val="012679"/>
              </a:solidFill>
            </a:endParaRPr>
          </a:p>
          <a:p>
            <a:pPr marL="342900" lvl="0" indent="-342900"/>
            <a:r>
              <a:rPr lang="ru-RU" sz="1100" b="1" dirty="0" smtClean="0"/>
              <a:t> </a:t>
            </a:r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270BE1-3AC7-461C-91F9-F0185F097585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Разработанный ПАО «Аэрофлот» онлайн-калькулятор выбросов 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является новой технологией в рамках экологической политики нашей авиакомпании и создан с целью помочь  пассажирам, рассчитать объем негативного воздействия, оказываемого  на окружающую среду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в процессе осуществления  авиационной перевозки.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Онлайн-калькулятор выбросов СО2 разработан в соответствии с передовыми практиками, применяемыми в авиационной отрасли,  и согласно существующим методологиям ИКАО 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ИАТА.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В качестве элемента экологической ответственности аналогичный продукт уже внедрен лидерами мировой гражданской авиации, такими как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Air France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Delta Airlines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Emirates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и другими авиакомпаниями.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Средства, полученные от пассажиров в результате добровольной компенсации за выбросы СО2, будут перечисляться на реализацию «зеленых проектов», уменьшающих выбросы парниковых газов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(посадка деревьев, защита лесов от короеда, возобновляемая чистая энергия, очищение водоемов и т.д.).  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270BE1-3AC7-461C-91F9-F0185F09758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267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6225" cy="37274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833" tIns="45415" rIns="90833" bIns="45415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00063" y="4340225"/>
            <a:ext cx="8058150" cy="7080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90000" tIns="46800" rIns="90000" bIns="3600"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Настоящий документ является внутренним документом ОАО «Аэрофлот –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российские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авиалинии» и содержит конфиденциальную информацию, касающуюся бизнеса и текущего состояния ОАО «Аэрофлот –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российские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авиалинии» и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дочерних и зависимых компаний. Вся информация, содержащаяся в настоящем документе, является собственностью ОАО «Аэрофлот –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российские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авиалинии». Передача данного документа какому–либо стороннему лицу неправомочна. Любое дублирование данного документа частично или полностью без предварительного разрешения «Аэрофлот –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российские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авиалинии» строго запрещается.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Настоящий документ был использован для сопровождения устного доклада и не содержит полного изложения данной темы.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881" y="1446602"/>
            <a:ext cx="7986319" cy="1102519"/>
          </a:xfrm>
        </p:spPr>
        <p:txBody>
          <a:bodyPr/>
          <a:lstStyle>
            <a:lvl1pPr algn="l">
              <a:defRPr sz="2800" b="1">
                <a:solidFill>
                  <a:srgbClr val="3B6487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5" y="2786064"/>
            <a:ext cx="8001056" cy="1314450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C2685-438A-4091-98E2-A1DAF6C1AB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A19E1-A318-43A2-8120-5687FA246C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F7911-76B0-4464-AE5F-5125DC340F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5927-E293-405F-BD58-CC2D9F8207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B0E65-4D04-4B8E-A946-AFC165A748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675C0-21CA-496A-A8F7-5FAE9E9C74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3566"/>
            <a:ext cx="6286544" cy="696515"/>
          </a:xfrm>
        </p:spPr>
        <p:txBody>
          <a:bodyPr/>
          <a:lstStyle>
            <a:lvl1pPr algn="l"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C981FA4-F88F-4439-BF9E-E76E5AD875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DFBA4-6E7E-4B3F-99C7-C0C9D35725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FC06B-7942-4F9B-A32D-DAD31A7686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ct val="20000"/>
              </a:spcBef>
              <a:defRPr sz="18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76718-753B-4E82-BAAF-FA6D70B062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4822825"/>
            <a:ext cx="1071563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CB746D35-5501-4ECC-89E2-ADA833B734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n-lt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Подзаголовок 8"/>
          <p:cNvSpPr>
            <a:spLocks/>
          </p:cNvSpPr>
          <p:nvPr/>
        </p:nvSpPr>
        <p:spPr bwMode="auto">
          <a:xfrm>
            <a:off x="428625" y="2066925"/>
            <a:ext cx="82867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400" dirty="0"/>
          </a:p>
          <a:p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961380"/>
            <a:ext cx="7986319" cy="1102519"/>
          </a:xfrm>
        </p:spPr>
        <p:txBody>
          <a:bodyPr/>
          <a:lstStyle/>
          <a:p>
            <a:r>
              <a:rPr lang="ru-RU" dirty="0" smtClean="0">
                <a:solidFill>
                  <a:srgbClr val="012878"/>
                </a:solidFill>
              </a:rPr>
              <a:t>Программы добровольных </a:t>
            </a:r>
            <a:r>
              <a:rPr lang="ru-RU" dirty="0">
                <a:solidFill>
                  <a:srgbClr val="012878"/>
                </a:solidFill>
              </a:rPr>
              <a:t>обязательств ПАО «Аэрофлот» </a:t>
            </a:r>
            <a:r>
              <a:rPr lang="ru-RU" dirty="0" smtClean="0">
                <a:solidFill>
                  <a:srgbClr val="012878"/>
                </a:solidFill>
              </a:rPr>
              <a:t>по </a:t>
            </a:r>
            <a:r>
              <a:rPr lang="ru-RU" dirty="0">
                <a:solidFill>
                  <a:srgbClr val="012878"/>
                </a:solidFill>
              </a:rPr>
              <a:t>сокращению выбросов СО2</a:t>
            </a:r>
          </a:p>
        </p:txBody>
      </p:sp>
      <p:sp>
        <p:nvSpPr>
          <p:cNvPr id="5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28625" y="2271366"/>
            <a:ext cx="8001056" cy="2016224"/>
          </a:xfrm>
        </p:spPr>
        <p:txBody>
          <a:bodyPr/>
          <a:lstStyle/>
          <a:p>
            <a:pPr marL="342900" lvl="0" indent="-342900">
              <a:defRPr/>
            </a:pPr>
            <a:r>
              <a:rPr lang="ru-RU" dirty="0" smtClean="0">
                <a:solidFill>
                  <a:srgbClr val="012878"/>
                </a:solidFill>
              </a:rPr>
              <a:t>      Круглый стол «Возможности и проблемы пилотной стадии формирования рынка углеродных единиц в России»</a:t>
            </a:r>
            <a:endParaRPr lang="ru-RU" dirty="0" smtClean="0">
              <a:solidFill>
                <a:srgbClr val="012878"/>
              </a:solidFill>
              <a:latin typeface="+mn-lt"/>
            </a:endParaRPr>
          </a:p>
          <a:p>
            <a:pPr marL="342900" lvl="0" indent="-342900">
              <a:defRPr/>
            </a:pPr>
            <a:r>
              <a:rPr lang="ru-RU" dirty="0">
                <a:solidFill>
                  <a:srgbClr val="012878"/>
                </a:solidFill>
              </a:rPr>
              <a:t> </a:t>
            </a:r>
            <a:r>
              <a:rPr lang="ru-RU" dirty="0" smtClean="0">
                <a:solidFill>
                  <a:srgbClr val="012878"/>
                </a:solidFill>
              </a:rPr>
              <a:t>     29</a:t>
            </a:r>
            <a:r>
              <a:rPr lang="en-US" dirty="0" smtClean="0">
                <a:solidFill>
                  <a:srgbClr val="012878"/>
                </a:solidFill>
              </a:rPr>
              <a:t> </a:t>
            </a:r>
            <a:r>
              <a:rPr lang="ru-RU" dirty="0" smtClean="0">
                <a:solidFill>
                  <a:srgbClr val="012878"/>
                </a:solidFill>
              </a:rPr>
              <a:t>января</a:t>
            </a:r>
            <a:r>
              <a:rPr lang="ru-RU" dirty="0" smtClean="0">
                <a:solidFill>
                  <a:srgbClr val="012878"/>
                </a:solidFill>
                <a:latin typeface="+mn-lt"/>
              </a:rPr>
              <a:t> 2016 года</a:t>
            </a:r>
          </a:p>
          <a:p>
            <a:pPr marL="342900" lvl="0" indent="-342900">
              <a:defRPr/>
            </a:pPr>
            <a:r>
              <a:rPr lang="ru-RU" dirty="0" smtClean="0">
                <a:solidFill>
                  <a:srgbClr val="012878"/>
                </a:solidFill>
              </a:rPr>
              <a:t>  </a:t>
            </a:r>
          </a:p>
          <a:p>
            <a:pPr marL="342900" indent="-342900">
              <a:defRPr/>
            </a:pPr>
            <a:r>
              <a:rPr lang="ru-RU" dirty="0" smtClean="0">
                <a:solidFill>
                  <a:srgbClr val="012878"/>
                </a:solidFill>
              </a:rPr>
              <a:t>Туранская Татьяна Федоровна</a:t>
            </a:r>
          </a:p>
          <a:p>
            <a:pPr marL="342900" indent="-342900">
              <a:defRPr/>
            </a:pPr>
            <a:r>
              <a:rPr lang="ru-RU" dirty="0" smtClean="0">
                <a:solidFill>
                  <a:srgbClr val="012878"/>
                </a:solidFill>
              </a:rPr>
              <a:t>Начальник отдела управления СМК</a:t>
            </a:r>
          </a:p>
          <a:p>
            <a:pPr marL="342900" indent="-342900">
              <a:defRPr/>
            </a:pPr>
            <a:r>
              <a:rPr lang="ru-RU" dirty="0">
                <a:solidFill>
                  <a:srgbClr val="012878"/>
                </a:solidFill>
              </a:rPr>
              <a:t>П</a:t>
            </a:r>
            <a:r>
              <a:rPr lang="ru-RU" dirty="0" smtClean="0">
                <a:solidFill>
                  <a:srgbClr val="012878"/>
                </a:solidFill>
                <a:latin typeface="+mn-lt"/>
              </a:rPr>
              <a:t>АО «Аэрофлот»</a:t>
            </a:r>
            <a:endParaRPr lang="en-GB" dirty="0" smtClean="0">
              <a:solidFill>
                <a:srgbClr val="012878"/>
              </a:solidFill>
              <a:latin typeface="+mn-lt"/>
            </a:endParaRPr>
          </a:p>
          <a:p>
            <a:endParaRPr lang="ru-RU" dirty="0">
              <a:latin typeface="+mn-lt"/>
            </a:endParaRP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4016B2-0274-40AF-AC42-48C750F3290A}" type="slidenum">
              <a:rPr lang="ru-RU" smtClean="0">
                <a:solidFill>
                  <a:srgbClr val="000000"/>
                </a:solidFill>
                <a:latin typeface="Arial" pitchFamily="34" charset="0"/>
              </a:rPr>
              <a:pPr/>
              <a:t>2</a:t>
            </a:fld>
            <a:endParaRPr lang="ru-RU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5953" y="1131590"/>
            <a:ext cx="85140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00000"/>
              </a:lnSpc>
              <a:defRPr/>
            </a:pPr>
            <a:r>
              <a:rPr lang="ru-RU" dirty="0"/>
              <a:t>ПАО «Аэрофлот</a:t>
            </a:r>
            <a:r>
              <a:rPr lang="ru-RU" dirty="0" smtClean="0"/>
              <a:t>» обладает репутацией компании</a:t>
            </a:r>
            <a:r>
              <a:rPr lang="ru-RU" dirty="0"/>
              <a:t>, осознающей свою ответственность перед обществом и ведущей активную работу в сфере заботы о состоянии окружающей среды и приверженной принципам устойчивого развития</a:t>
            </a:r>
            <a:r>
              <a:rPr lang="ru-RU" dirty="0" smtClean="0"/>
              <a:t>.</a:t>
            </a:r>
          </a:p>
          <a:p>
            <a:pPr algn="just" eaLnBrk="0" hangingPunct="0">
              <a:lnSpc>
                <a:spcPct val="100000"/>
              </a:lnSpc>
              <a:defRPr/>
            </a:pPr>
            <a:endParaRPr lang="ru-RU" dirty="0"/>
          </a:p>
          <a:p>
            <a:pPr algn="just" eaLnBrk="0" hangingPunct="0">
              <a:lnSpc>
                <a:spcPct val="100000"/>
              </a:lnSpc>
              <a:defRPr/>
            </a:pPr>
            <a:r>
              <a:rPr lang="ru-RU" kern="0" dirty="0">
                <a:cs typeface="Times New Roman" pitchFamily="18" charset="0"/>
              </a:rPr>
              <a:t>ПАО «Аэрофлот» </a:t>
            </a:r>
            <a:r>
              <a:rPr lang="ru-RU" kern="0" dirty="0" smtClean="0">
                <a:cs typeface="Times New Roman" pitchFamily="18" charset="0"/>
              </a:rPr>
              <a:t>соответствует </a:t>
            </a:r>
            <a:r>
              <a:rPr lang="ru-RU" kern="0" dirty="0">
                <a:cs typeface="Times New Roman" pitchFamily="18" charset="0"/>
              </a:rPr>
              <a:t>принципам </a:t>
            </a:r>
            <a:r>
              <a:rPr lang="ru-RU" dirty="0"/>
              <a:t>«зеленой» экономики путем</a:t>
            </a:r>
            <a:r>
              <a:rPr lang="en-US" dirty="0"/>
              <a:t>:</a:t>
            </a:r>
            <a:endParaRPr lang="ru-RU" dirty="0"/>
          </a:p>
          <a:p>
            <a:pPr marL="285750" indent="-285750" algn="just" eaLnBrk="0" hangingPunct="0">
              <a:lnSpc>
                <a:spcPct val="100000"/>
              </a:lnSpc>
              <a:buFontTx/>
              <a:buChar char="-"/>
              <a:defRPr/>
            </a:pPr>
            <a:r>
              <a:rPr lang="ru-RU" dirty="0" smtClean="0"/>
              <a:t>модернизации </a:t>
            </a:r>
            <a:r>
              <a:rPr lang="ru-RU" dirty="0"/>
              <a:t>парка воздушных судов посредством замены устаревших энергоемких типов </a:t>
            </a:r>
            <a:r>
              <a:rPr lang="ru-RU" dirty="0" smtClean="0"/>
              <a:t>воздушных судов </a:t>
            </a:r>
            <a:r>
              <a:rPr lang="ru-RU" dirty="0"/>
              <a:t>на топливоэффективные</a:t>
            </a:r>
          </a:p>
          <a:p>
            <a:pPr marL="285750" indent="-285750" algn="just" eaLnBrk="0" hangingPunct="0">
              <a:lnSpc>
                <a:spcPct val="100000"/>
              </a:lnSpc>
              <a:buFontTx/>
              <a:buChar char="-"/>
              <a:defRPr/>
            </a:pPr>
            <a:r>
              <a:rPr lang="ru-RU" dirty="0" smtClean="0"/>
              <a:t>сокращения </a:t>
            </a:r>
            <a:r>
              <a:rPr lang="ru-RU" dirty="0"/>
              <a:t>энергоемкости операционной деятельности путем внедрения ресурсосберегающих процессов и технологий</a:t>
            </a:r>
          </a:p>
          <a:p>
            <a:pPr marL="285750" indent="-285750" algn="just" eaLnBrk="0" hangingPunct="0">
              <a:lnSpc>
                <a:spcPct val="100000"/>
              </a:lnSpc>
              <a:buFontTx/>
              <a:buChar char="-"/>
              <a:defRPr/>
            </a:pPr>
            <a:r>
              <a:rPr lang="ru-RU" dirty="0" smtClean="0"/>
              <a:t>оптимизации </a:t>
            </a:r>
            <a:r>
              <a:rPr lang="ru-RU" dirty="0"/>
              <a:t>маршрутной сети и </a:t>
            </a:r>
            <a:r>
              <a:rPr lang="ru-RU" dirty="0" smtClean="0"/>
              <a:t>применения </a:t>
            </a:r>
            <a:r>
              <a:rPr lang="ru-RU" dirty="0"/>
              <a:t>новых техник  пилотирования, способствующих снижению шума  и выбросов загрязняющих веществ от двигателей воздушных судов в атмосферу</a:t>
            </a:r>
          </a:p>
          <a:p>
            <a:pPr marL="285750" indent="-285750" algn="just" eaLnBrk="0" hangingPunct="0">
              <a:lnSpc>
                <a:spcPct val="100000"/>
              </a:lnSpc>
              <a:buFontTx/>
              <a:buChar char="-"/>
              <a:defRPr/>
            </a:pPr>
            <a:r>
              <a:rPr lang="ru-RU" dirty="0"/>
              <a:t>осуществления регулярного мониторинга выбросов парниковых газов</a:t>
            </a:r>
          </a:p>
          <a:p>
            <a:pPr algn="just" eaLnBrk="0" hangingPunct="0">
              <a:lnSpc>
                <a:spcPct val="100000"/>
              </a:lnSpc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3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122096" cy="857250"/>
          </a:xfrm>
        </p:spPr>
        <p:txBody>
          <a:bodyPr/>
          <a:lstStyle/>
          <a:p>
            <a:r>
              <a:rPr lang="ru-RU" sz="2000" dirty="0" smtClean="0"/>
              <a:t>Программа повышения </a:t>
            </a:r>
            <a:br>
              <a:rPr lang="ru-RU" sz="2000" dirty="0" smtClean="0"/>
            </a:br>
            <a:r>
              <a:rPr lang="ru-RU" sz="2000" dirty="0" smtClean="0"/>
              <a:t>топливной эффективности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730B9-5AD5-4573-B3F4-B156767AB316}" type="slidenum">
              <a:rPr lang="ru-RU" smtClean="0">
                <a:latin typeface="Arial" pitchFamily="34" charset="0"/>
              </a:rPr>
              <a:pPr/>
              <a:t>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915566"/>
            <a:ext cx="8712968" cy="3816424"/>
          </a:xfrm>
          <a:prstGeom prst="rect">
            <a:avLst/>
          </a:prstGeom>
        </p:spPr>
        <p:txBody>
          <a:bodyPr/>
          <a:lstStyle/>
          <a:p>
            <a:pPr marL="342900" lvl="0" indent="-342900"/>
            <a:r>
              <a:rPr lang="ru-RU" b="1" dirty="0" smtClean="0"/>
              <a:t>Мероприятия </a:t>
            </a:r>
            <a:r>
              <a:rPr lang="ru-RU" b="1" dirty="0"/>
              <a:t>в рамках программы повышения топливной </a:t>
            </a:r>
            <a:r>
              <a:rPr lang="ru-RU" b="1" dirty="0" smtClean="0"/>
              <a:t>эффективности (производство полетов)</a:t>
            </a:r>
            <a:r>
              <a:rPr lang="en-US" b="1" dirty="0" smtClean="0"/>
              <a:t>:</a:t>
            </a:r>
          </a:p>
          <a:p>
            <a:pPr marL="342900" lvl="0" indent="-342900"/>
            <a:endParaRPr lang="en-US" b="1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dirty="0" smtClean="0"/>
              <a:t>сокращение количества перезаправок топлива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анализ вариантов маршрутов между аэропортами вылета и посадки с целью выбора наиболее оптимального маршрута полета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оптимизация выбора запасного аэродрома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оптимизация расхода топлива на запуск и руление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dirty="0" smtClean="0"/>
              <a:t>взлет на уменьшенной тяге двигателей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dirty="0" smtClean="0"/>
              <a:t>управление профилем набора высоты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использование маршрутов спрямления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и</a:t>
            </a:r>
            <a:r>
              <a:rPr lang="ru-RU" dirty="0" smtClean="0"/>
              <a:t>спользование оптимальных схем захода</a:t>
            </a:r>
          </a:p>
          <a:p>
            <a:r>
              <a:rPr lang="ru-RU" dirty="0"/>
              <a:t> </a:t>
            </a:r>
            <a:r>
              <a:rPr lang="ru-RU" dirty="0" smtClean="0"/>
              <a:t>     и выполнения посадки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US" dirty="0" smtClean="0">
              <a:solidFill>
                <a:srgbClr val="012878"/>
              </a:solidFill>
            </a:endParaRPr>
          </a:p>
          <a:p>
            <a:pPr marL="342900" lvl="0" indent="-342900"/>
            <a:endParaRPr lang="ru-RU" b="1" dirty="0" smtClean="0"/>
          </a:p>
          <a:p>
            <a:pPr marL="342900" lvl="0" indent="-342900"/>
            <a:endParaRPr lang="ru-RU" dirty="0" smtClean="0"/>
          </a:p>
          <a:p>
            <a:pPr marL="342900" lvl="0" indent="-342900"/>
            <a:endParaRPr lang="ru-RU" dirty="0" smtClean="0"/>
          </a:p>
          <a:p>
            <a:pPr marL="342900" indent="-342900" algn="just">
              <a:defRPr/>
            </a:pPr>
            <a:r>
              <a:rPr lang="ru-RU" dirty="0" smtClean="0"/>
              <a:t>  </a:t>
            </a:r>
          </a:p>
          <a:p>
            <a:pPr marL="342900" indent="-342900" algn="just">
              <a:defRPr/>
            </a:pPr>
            <a:endParaRPr lang="ru-RU" dirty="0"/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dirty="0">
              <a:latin typeface="+mn-lt"/>
            </a:endParaRPr>
          </a:p>
          <a:p>
            <a:pPr algn="just">
              <a:defRPr/>
            </a:pPr>
            <a:endParaRPr lang="ru-RU" dirty="0">
              <a:latin typeface="+mn-lt"/>
            </a:endParaRPr>
          </a:p>
          <a:p>
            <a:pPr algn="just">
              <a:defRPr/>
            </a:pPr>
            <a:endParaRPr lang="en-US" dirty="0">
              <a:latin typeface="+mn-lt"/>
            </a:endParaRPr>
          </a:p>
          <a:p>
            <a:pPr algn="just">
              <a:defRPr/>
            </a:pPr>
            <a:endParaRPr lang="ru-RU" dirty="0">
              <a:solidFill>
                <a:srgbClr val="73A0C3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dirty="0">
              <a:solidFill>
                <a:srgbClr val="73A0C3"/>
              </a:solidFill>
              <a:latin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endParaRPr lang="ru-RU" kern="0" dirty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b="1" kern="0" dirty="0">
                <a:solidFill>
                  <a:srgbClr val="012878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1800" kern="0" dirty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1800" kern="0" dirty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GB" sz="1800" kern="0" dirty="0">
              <a:solidFill>
                <a:srgbClr val="012878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6" name="Рисунок 5" descr="\\mlk-fs-01\AFL\ОУСМК\Документы\sbychkovskiy\AFL Fleet\A-33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715766"/>
            <a:ext cx="2736304" cy="1961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122096" cy="857250"/>
          </a:xfrm>
        </p:spPr>
        <p:txBody>
          <a:bodyPr/>
          <a:lstStyle/>
          <a:p>
            <a:r>
              <a:rPr lang="ru-RU" sz="2000" dirty="0" smtClean="0"/>
              <a:t>Программа повышения </a:t>
            </a:r>
            <a:br>
              <a:rPr lang="ru-RU" sz="2000" dirty="0" smtClean="0"/>
            </a:br>
            <a:r>
              <a:rPr lang="ru-RU" sz="2000" dirty="0" smtClean="0"/>
              <a:t>топливной эффективности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730B9-5AD5-4573-B3F4-B156767AB316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843558"/>
            <a:ext cx="8712968" cy="4248472"/>
          </a:xfrm>
          <a:prstGeom prst="rect">
            <a:avLst/>
          </a:prstGeom>
        </p:spPr>
        <p:txBody>
          <a:bodyPr/>
          <a:lstStyle/>
          <a:p>
            <a:pPr marL="342900" lvl="0" indent="-342900"/>
            <a:r>
              <a:rPr lang="ru-RU" b="1" dirty="0"/>
              <a:t>Мероприятия в рамках программы повышения топливной </a:t>
            </a:r>
            <a:r>
              <a:rPr lang="ru-RU" b="1" dirty="0" smtClean="0"/>
              <a:t>эффективности (наземное и техническое обслуживание)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342900" lvl="0" indent="-342900"/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минимизация разности между прогнозируемой и фактической коммерческими загрузками в аэропортах отправления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управление центровкой воздушного судна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оптимальное использование вспомогательной силовой установки (ВСУ)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использование наземных средств кондиционирования воздуха и подогрева кабины и салонов ВС при подготовке к вылету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повышение аэродинамического качества ВС за счет качественной полной мойки поверхности ВС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повышение эффективности работы авиадвигателей за счет выполнения мойки газо-воздушного тракта (ГВТ)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оптимизация веса воздушного </a:t>
            </a:r>
            <a:r>
              <a:rPr lang="ru-RU" dirty="0" smtClean="0"/>
              <a:t>судна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снижение расхода авиатоплива за </a:t>
            </a:r>
            <a:r>
              <a:rPr lang="ru-RU" dirty="0" smtClean="0"/>
              <a:t>счет мониторинга и </a:t>
            </a:r>
            <a:r>
              <a:rPr lang="ru-RU" dirty="0"/>
              <a:t> сокращения </a:t>
            </a:r>
            <a:r>
              <a:rPr lang="ru-RU" dirty="0" smtClean="0"/>
              <a:t> количества заправляемой воды, </a:t>
            </a:r>
            <a:r>
              <a:rPr lang="ru-RU" dirty="0" smtClean="0">
                <a:latin typeface="Arial" charset="0"/>
              </a:rPr>
              <a:t>использование </a:t>
            </a:r>
            <a:r>
              <a:rPr lang="ru-RU" dirty="0">
                <a:latin typeface="Arial" charset="0"/>
              </a:rPr>
              <a:t>актуальных весов кухонного оборудования и рационов питания</a:t>
            </a:r>
            <a:r>
              <a:rPr lang="ru-RU" dirty="0" smtClean="0"/>
              <a:t> </a:t>
            </a:r>
            <a:r>
              <a:rPr lang="ru-RU" dirty="0"/>
              <a:t>(снижение взлетного веса ВС)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>
              <a:solidFill>
                <a:srgbClr val="012679"/>
              </a:solidFill>
            </a:endParaRPr>
          </a:p>
          <a:p>
            <a:pPr marL="342900" lvl="0" indent="-342900"/>
            <a:r>
              <a:rPr lang="ru-RU" b="1" dirty="0" smtClean="0">
                <a:solidFill>
                  <a:srgbClr val="012679"/>
                </a:solidFill>
              </a:rPr>
              <a:t> </a:t>
            </a:r>
            <a:endParaRPr lang="en-US" b="1" dirty="0" smtClean="0">
              <a:solidFill>
                <a:srgbClr val="012679"/>
              </a:solidFill>
            </a:endParaRPr>
          </a:p>
          <a:p>
            <a:pPr marL="342900" lvl="0" indent="-342900"/>
            <a:endParaRPr lang="ru-RU" b="1" dirty="0" smtClean="0"/>
          </a:p>
          <a:p>
            <a:pPr marL="342900" lvl="0" indent="-342900"/>
            <a:endParaRPr lang="ru-RU" dirty="0" smtClean="0"/>
          </a:p>
          <a:p>
            <a:pPr marL="342900" lvl="0" indent="-342900"/>
            <a:endParaRPr lang="ru-RU" dirty="0" smtClean="0"/>
          </a:p>
          <a:p>
            <a:pPr marL="342900" indent="-342900" algn="just">
              <a:defRPr/>
            </a:pPr>
            <a:r>
              <a:rPr lang="ru-RU" dirty="0" smtClean="0"/>
              <a:t>  </a:t>
            </a:r>
          </a:p>
          <a:p>
            <a:pPr marL="342900" indent="-342900" algn="just">
              <a:defRPr/>
            </a:pPr>
            <a:endParaRPr lang="ru-RU" dirty="0"/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endParaRPr lang="ru-RU" dirty="0">
              <a:latin typeface="+mn-lt"/>
            </a:endParaRPr>
          </a:p>
          <a:p>
            <a:pPr algn="just">
              <a:defRPr/>
            </a:pPr>
            <a:endParaRPr lang="ru-RU" dirty="0">
              <a:latin typeface="+mn-lt"/>
            </a:endParaRPr>
          </a:p>
          <a:p>
            <a:pPr algn="just">
              <a:defRPr/>
            </a:pPr>
            <a:endParaRPr lang="en-US" dirty="0">
              <a:latin typeface="+mn-lt"/>
            </a:endParaRPr>
          </a:p>
          <a:p>
            <a:pPr algn="just">
              <a:defRPr/>
            </a:pPr>
            <a:endParaRPr lang="ru-RU" dirty="0">
              <a:solidFill>
                <a:srgbClr val="73A0C3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dirty="0">
              <a:solidFill>
                <a:srgbClr val="73A0C3"/>
              </a:solidFill>
              <a:latin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endParaRPr lang="ru-RU" kern="0" dirty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b="1" kern="0" dirty="0">
                <a:solidFill>
                  <a:srgbClr val="012878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1800" kern="0" dirty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1800" kern="0" dirty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GB" sz="1800" kern="0" dirty="0">
              <a:solidFill>
                <a:srgbClr val="012878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4016B2-0274-40AF-AC42-48C750F3290A}" type="slidenum">
              <a:rPr lang="ru-RU" smtClean="0">
                <a:solidFill>
                  <a:srgbClr val="000000"/>
                </a:solidFill>
                <a:latin typeface="Arial" pitchFamily="34" charset="0"/>
              </a:rPr>
              <a:pPr/>
              <a:t>5</a:t>
            </a:fld>
            <a:endParaRPr lang="ru-RU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300336" y="0"/>
            <a:ext cx="40972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Участие </a:t>
            </a:r>
            <a:r>
              <a:rPr lang="ru-RU" sz="2000" b="1" dirty="0">
                <a:solidFill>
                  <a:schemeClr val="bg1"/>
                </a:solidFill>
              </a:rPr>
              <a:t>в «зеленых проектах</a:t>
            </a:r>
            <a:r>
              <a:rPr lang="ru-RU" sz="2000" b="1" dirty="0" smtClean="0">
                <a:solidFill>
                  <a:schemeClr val="bg1"/>
                </a:solidFill>
              </a:rPr>
              <a:t>»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(онлайн-калькулятор </a:t>
            </a:r>
            <a:r>
              <a:rPr lang="ru-RU" b="1" dirty="0">
                <a:solidFill>
                  <a:schemeClr val="bg1"/>
                </a:solidFill>
              </a:rPr>
              <a:t>выбросов С</a:t>
            </a:r>
            <a:r>
              <a:rPr lang="en-US" b="1" dirty="0">
                <a:solidFill>
                  <a:schemeClr val="bg1"/>
                </a:solidFill>
              </a:rPr>
              <a:t>O</a:t>
            </a:r>
            <a:r>
              <a:rPr lang="ru-RU" b="1" dirty="0" smtClean="0">
                <a:solidFill>
                  <a:schemeClr val="bg1"/>
                </a:solidFill>
              </a:rPr>
              <a:t>2)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611560" y="1075869"/>
            <a:ext cx="1368152" cy="7758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95536" y="970456"/>
            <a:ext cx="1952779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3870" y="1044984"/>
            <a:ext cx="1952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/>
              <a:t>Онлайн калькулятор </a:t>
            </a:r>
          </a:p>
          <a:p>
            <a:pPr algn="ctr"/>
            <a:r>
              <a:rPr lang="ru-RU" sz="1400" dirty="0" smtClean="0"/>
              <a:t>выбросов СО2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95536" y="1892240"/>
            <a:ext cx="1952779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059832" y="1892240"/>
            <a:ext cx="1952779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6555" y="1952136"/>
            <a:ext cx="14137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  </a:t>
            </a:r>
            <a:r>
              <a:rPr lang="ru-RU" sz="1400" dirty="0" smtClean="0"/>
              <a:t>Количество </a:t>
            </a:r>
          </a:p>
          <a:p>
            <a:pPr algn="ctr"/>
            <a:r>
              <a:rPr lang="ru-RU" sz="1400" dirty="0" smtClean="0"/>
              <a:t>выбросов СО2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447758" y="1952136"/>
            <a:ext cx="1176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/>
              <a:t>Средства </a:t>
            </a:r>
          </a:p>
          <a:p>
            <a:pPr algn="ctr"/>
            <a:r>
              <a:rPr lang="ru-RU" sz="1400" dirty="0" smtClean="0"/>
              <a:t>пассажиров</a:t>
            </a:r>
            <a:endParaRPr lang="ru-RU" sz="1400" dirty="0"/>
          </a:p>
        </p:txBody>
      </p:sp>
      <p:cxnSp>
        <p:nvCxnSpPr>
          <p:cNvPr id="29" name="Прямая со стрелкой 28"/>
          <p:cNvCxnSpPr>
            <a:stCxn id="4" idx="2"/>
            <a:endCxn id="11" idx="0"/>
          </p:cNvCxnSpPr>
          <p:nvPr/>
        </p:nvCxnSpPr>
        <p:spPr bwMode="auto">
          <a:xfrm>
            <a:off x="1371926" y="1618528"/>
            <a:ext cx="0" cy="273712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>
            <a:stCxn id="11" idx="3"/>
            <a:endCxn id="15" idx="1"/>
          </p:cNvCxnSpPr>
          <p:nvPr/>
        </p:nvCxnSpPr>
        <p:spPr bwMode="auto">
          <a:xfrm>
            <a:off x="2348315" y="2216276"/>
            <a:ext cx="711517" cy="0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Прямоугольник 33"/>
          <p:cNvSpPr/>
          <p:nvPr/>
        </p:nvSpPr>
        <p:spPr bwMode="auto">
          <a:xfrm>
            <a:off x="4866801" y="2807634"/>
            <a:ext cx="1952779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511" name="Прямая со стрелкой 21510"/>
          <p:cNvCxnSpPr/>
          <p:nvPr/>
        </p:nvCxnSpPr>
        <p:spPr bwMode="auto">
          <a:xfrm>
            <a:off x="5724128" y="2244523"/>
            <a:ext cx="0" cy="51119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520" name="TextBox 21519"/>
          <p:cNvSpPr txBox="1"/>
          <p:nvPr/>
        </p:nvSpPr>
        <p:spPr>
          <a:xfrm>
            <a:off x="5077107" y="2839282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/>
              <a:t>Экологические </a:t>
            </a:r>
          </a:p>
          <a:p>
            <a:pPr algn="ctr"/>
            <a:r>
              <a:rPr lang="ru-RU" sz="1400" dirty="0" smtClean="0"/>
              <a:t>проекты</a:t>
            </a:r>
            <a:endParaRPr lang="ru-RU" sz="1400" dirty="0"/>
          </a:p>
        </p:txBody>
      </p:sp>
      <p:sp>
        <p:nvSpPr>
          <p:cNvPr id="21524" name="Прямоугольник 21523"/>
          <p:cNvSpPr/>
          <p:nvPr/>
        </p:nvSpPr>
        <p:spPr bwMode="auto">
          <a:xfrm>
            <a:off x="4036221" y="3845178"/>
            <a:ext cx="3827845" cy="10544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25" name="TextBox 21524"/>
          <p:cNvSpPr txBox="1"/>
          <p:nvPr/>
        </p:nvSpPr>
        <p:spPr>
          <a:xfrm>
            <a:off x="4082539" y="3846877"/>
            <a:ext cx="34626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 smtClean="0"/>
              <a:t>Защита рек и водоемов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Защита леса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Посадка деревьев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Сохранение биоразнообразия и т.д.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pic>
        <p:nvPicPr>
          <p:cNvPr id="1026" name="Picture 2" descr="C:\Users\oyurasova\Pictures\Klenw%20v%20lesu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00" y="2780918"/>
            <a:ext cx="1813912" cy="181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yurasova\Pictures\p1020089_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134" y="911557"/>
            <a:ext cx="1869361" cy="186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yurasova\Pictures\1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057" y="3277924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529" name="Прямая соединительная линия 21528"/>
          <p:cNvCxnSpPr/>
          <p:nvPr/>
        </p:nvCxnSpPr>
        <p:spPr bwMode="auto">
          <a:xfrm>
            <a:off x="5012611" y="2244523"/>
            <a:ext cx="71151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33" name="Прямая со стрелкой 21532"/>
          <p:cNvCxnSpPr>
            <a:stCxn id="34" idx="2"/>
          </p:cNvCxnSpPr>
          <p:nvPr/>
        </p:nvCxnSpPr>
        <p:spPr bwMode="auto">
          <a:xfrm flipH="1">
            <a:off x="5843190" y="3455706"/>
            <a:ext cx="1" cy="38947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29" name="Picture 5" descr="C:\Users\oyurasova\Pictures\p1010427_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075" y="1294492"/>
            <a:ext cx="1214145" cy="121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285688" y="2409732"/>
            <a:ext cx="7958720" cy="954106"/>
          </a:xfrm>
          <a:prstGeom prst="rect">
            <a:avLst/>
          </a:prstGeom>
        </p:spPr>
        <p:txBody>
          <a:bodyPr/>
          <a:lstStyle/>
          <a:p>
            <a:pPr marL="342900" lvl="0" indent="-342900" algn="ctr" eaLnBrk="0" hangingPunct="0">
              <a:lnSpc>
                <a:spcPct val="100000"/>
              </a:lnSpc>
              <a:defRPr/>
            </a:pPr>
            <a:r>
              <a:rPr lang="ru-RU" sz="4400" b="1" kern="0" dirty="0" smtClean="0">
                <a:solidFill>
                  <a:srgbClr val="012878"/>
                </a:solidFill>
                <a:latin typeface="+mn-lt"/>
                <a:cs typeface="Times New Roman" pitchFamily="18" charset="0"/>
              </a:rPr>
              <a:t>Благодарю за внимание!</a:t>
            </a:r>
            <a:r>
              <a:rPr lang="ru-RU" sz="4400" b="1" dirty="0" smtClean="0">
                <a:solidFill>
                  <a:srgbClr val="012878"/>
                </a:solidFill>
                <a:latin typeface="+mn-lt"/>
              </a:rPr>
              <a:t> </a:t>
            </a:r>
            <a:endParaRPr kumimoji="0" lang="ru-RU" sz="4400" b="1" u="none" strike="noStrike" kern="0" cap="none" spc="0" normalizeH="0" baseline="0" noProof="0" dirty="0" smtClean="0">
              <a:ln>
                <a:noFill/>
              </a:ln>
              <a:solidFill>
                <a:srgbClr val="012878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12878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kern="0" noProof="0" dirty="0" smtClean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kern="0" dirty="0" smtClean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kern="0" dirty="0" smtClean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kern="0" dirty="0" smtClean="0">
              <a:solidFill>
                <a:srgbClr val="012878"/>
              </a:solidFill>
              <a:latin typeface="+mn-lt"/>
              <a:cs typeface="Times New Roman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12878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12878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001024" y="4822047"/>
            <a:ext cx="1071570" cy="26789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9E9AC96-6C6D-4C44-B223-538C990DBED6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16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18938</TotalTime>
  <Words>992</Words>
  <Application>Microsoft Office PowerPoint</Application>
  <PresentationFormat>Экран (16:9)</PresentationFormat>
  <Paragraphs>155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Тема2</vt:lpstr>
      <vt:lpstr>Программы добровольных обязательств ПАО «Аэрофлот» по сокращению выбросов СО2</vt:lpstr>
      <vt:lpstr>Презентация PowerPoint</vt:lpstr>
      <vt:lpstr>Программа повышения  топливной эффективности</vt:lpstr>
      <vt:lpstr>Программа повышения  топливной эффективности</vt:lpstr>
      <vt:lpstr>Презентация PowerPoint</vt:lpstr>
      <vt:lpstr>Презентация PowerPoint</vt:lpstr>
    </vt:vector>
  </TitlesOfParts>
  <Company>OAO Aeroflot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Туранская Татьяна Федоровна</cp:lastModifiedBy>
  <cp:revision>1420</cp:revision>
  <cp:lastPrinted>2016-05-23T13:23:50Z</cp:lastPrinted>
  <dcterms:created xsi:type="dcterms:W3CDTF">2006-06-30T09:30:15Z</dcterms:created>
  <dcterms:modified xsi:type="dcterms:W3CDTF">2016-05-23T13:40:24Z</dcterms:modified>
</cp:coreProperties>
</file>