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256" r:id="rId2"/>
    <p:sldId id="370" r:id="rId3"/>
    <p:sldId id="291" r:id="rId4"/>
    <p:sldId id="292" r:id="rId5"/>
    <p:sldId id="293" r:id="rId6"/>
    <p:sldId id="318" r:id="rId7"/>
    <p:sldId id="319" r:id="rId8"/>
    <p:sldId id="321" r:id="rId9"/>
    <p:sldId id="323" r:id="rId10"/>
    <p:sldId id="324" r:id="rId11"/>
    <p:sldId id="325" r:id="rId12"/>
    <p:sldId id="330" r:id="rId13"/>
    <p:sldId id="331" r:id="rId14"/>
    <p:sldId id="332" r:id="rId15"/>
    <p:sldId id="333" r:id="rId16"/>
    <p:sldId id="338" r:id="rId17"/>
    <p:sldId id="339" r:id="rId18"/>
    <p:sldId id="343" r:id="rId19"/>
    <p:sldId id="347" r:id="rId20"/>
    <p:sldId id="350" r:id="rId21"/>
    <p:sldId id="351" r:id="rId22"/>
    <p:sldId id="357" r:id="rId23"/>
    <p:sldId id="358" r:id="rId24"/>
    <p:sldId id="354" r:id="rId25"/>
    <p:sldId id="359" r:id="rId26"/>
    <p:sldId id="367" r:id="rId27"/>
    <p:sldId id="368" r:id="rId28"/>
    <p:sldId id="361" r:id="rId29"/>
    <p:sldId id="369" r:id="rId30"/>
    <p:sldId id="307" r:id="rId31"/>
    <p:sldId id="296" r:id="rId32"/>
  </p:sldIdLst>
  <p:sldSz cx="13004800" cy="9753600"/>
  <p:notesSz cx="6858000" cy="9144000"/>
  <p:defaultTextStyle>
    <a:lvl1pPr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1pPr>
    <a:lvl2pPr indent="228600"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2pPr>
    <a:lvl3pPr indent="457200"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3pPr>
    <a:lvl4pPr indent="685800"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4pPr>
    <a:lvl5pPr indent="914400"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5pPr>
    <a:lvl6pPr indent="1143000"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6pPr>
    <a:lvl7pPr indent="1371600"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7pPr>
    <a:lvl8pPr indent="1600200"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8pPr>
    <a:lvl9pPr indent="1828800" algn="ctr" defTabSz="584200">
      <a:defRPr sz="2400">
        <a:solidFill>
          <a:srgbClr val="414141"/>
        </a:solidFill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>
        <p15:guide id="1" orient="horz" pos="3027" userDrawn="1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0564E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7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39D60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C7C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A8C3DF"/>
              </a:solidFill>
              <a:prstDash val="solid"/>
              <a:miter lim="400000"/>
            </a:ln>
          </a:left>
          <a:right>
            <a:ln w="12700" cap="flat">
              <a:solidFill>
                <a:srgbClr val="A8C3DF"/>
              </a:solidFill>
              <a:prstDash val="solid"/>
              <a:miter lim="400000"/>
            </a:ln>
          </a:right>
          <a:top>
            <a:ln w="12700" cap="flat">
              <a:solidFill>
                <a:srgbClr val="A8C3DF"/>
              </a:solidFill>
              <a:prstDash val="solid"/>
              <a:miter lim="400000"/>
            </a:ln>
          </a:top>
          <a:bottom>
            <a:ln w="12700" cap="flat">
              <a:solidFill>
                <a:srgbClr val="A8C3DF"/>
              </a:solidFill>
              <a:prstDash val="solid"/>
              <a:miter lim="400000"/>
            </a:ln>
          </a:bottom>
          <a:insideH>
            <a:ln w="12700" cap="flat">
              <a:solidFill>
                <a:srgbClr val="A8C3DF"/>
              </a:solidFill>
              <a:prstDash val="solid"/>
              <a:miter lim="400000"/>
            </a:ln>
          </a:insideH>
          <a:insideV>
            <a:ln w="12700" cap="flat">
              <a:solidFill>
                <a:srgbClr val="A8C3D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A8C3DF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AA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8C3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14975"/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A8C3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9639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6635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332" y="60"/>
      </p:cViewPr>
      <p:guideLst>
        <p:guide orient="horz" pos="3027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1" name="Shape 4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5766796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 — горизонт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 rot="16200000">
            <a:off x="7172923" y="7874934"/>
            <a:ext cx="164275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508000" y="9131300"/>
            <a:ext cx="11999453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508000" y="6629400"/>
            <a:ext cx="12000019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" name="Shape 16"/>
          <p:cNvSpPr/>
          <p:nvPr/>
        </p:nvSpPr>
        <p:spPr>
          <a:xfrm rot="16200000">
            <a:off x="7172923" y="7874934"/>
            <a:ext cx="1642759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7" name="Shape 17"/>
          <p:cNvSpPr>
            <a:spLocks noGrp="1"/>
          </p:cNvSpPr>
          <p:nvPr>
            <p:ph type="title"/>
          </p:nvPr>
        </p:nvSpPr>
        <p:spPr>
          <a:xfrm>
            <a:off x="508000" y="668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7000">
                <a:solidFill>
                  <a:srgbClr val="D93E2B"/>
                </a:solidFill>
              </a:rPr>
              <a:t>Текст заголовка</a:t>
            </a:r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xfrm>
            <a:off x="8280400" y="668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xfrm>
            <a:off x="508000" y="3670300"/>
            <a:ext cx="11988800" cy="2413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000">
                <a:solidFill>
                  <a:srgbClr val="D93E2B"/>
                </a:solidFill>
              </a:rPr>
              <a:t>Текст заголовка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 — вертикаль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/>
        </p:nvSpPr>
        <p:spPr>
          <a:xfrm>
            <a:off x="508000" y="4876800"/>
            <a:ext cx="5676374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Shape 23"/>
          <p:cNvSpPr/>
          <p:nvPr/>
        </p:nvSpPr>
        <p:spPr>
          <a:xfrm>
            <a:off x="508000" y="2768600"/>
            <a:ext cx="5676316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508000" y="2806700"/>
            <a:ext cx="5676900" cy="2032000"/>
          </a:xfrm>
          <a:prstGeom prst="rect">
            <a:avLst/>
          </a:prstGeom>
        </p:spPr>
        <p:txBody>
          <a:bodyPr/>
          <a:lstStyle>
            <a:lvl1pPr algn="l">
              <a:defRPr sz="5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600">
                <a:solidFill>
                  <a:srgbClr val="D93E2B"/>
                </a:solidFill>
              </a:rPr>
              <a:t>Текст заголовка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xfrm>
            <a:off x="508000" y="5029200"/>
            <a:ext cx="5676900" cy="40132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14141"/>
                </a:solidFill>
              </a:rPr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508000" y="1270000"/>
            <a:ext cx="11988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5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 — 3 шт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08000" y="2171700"/>
            <a:ext cx="1199729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508000" y="635000"/>
            <a:ext cx="1199729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7000">
                <a:solidFill>
                  <a:srgbClr val="D93E2B"/>
                </a:solidFill>
              </a:rPr>
              <a:t>Текст заголовка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508000" y="2628900"/>
            <a:ext cx="11988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1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2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3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4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414141"/>
                </a:solidFill>
              </a:rPr>
              <a:t>Уровень текста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6" r:id="rId4"/>
    <p:sldLayoutId id="2147483657" r:id="rId5"/>
    <p:sldLayoutId id="2147483659" r:id="rId6"/>
    <p:sldLayoutId id="2147483660" r:id="rId7"/>
  </p:sldLayoutIdLst>
  <p:transition spd="med"/>
  <p:txStyles>
    <p:titleStyle>
      <a:lvl1pPr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1pPr>
      <a:lvl2pPr indent="228600"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2pPr>
      <a:lvl3pPr indent="457200"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3pPr>
      <a:lvl4pPr indent="685800"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4pPr>
      <a:lvl5pPr indent="914400"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5pPr>
      <a:lvl6pPr indent="1143000"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6pPr>
      <a:lvl7pPr indent="1371600"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7pPr>
      <a:lvl8pPr indent="1600200"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8pPr>
      <a:lvl9pPr indent="1828800" algn="ctr" defTabSz="584200">
        <a:lnSpc>
          <a:spcPct val="90000"/>
        </a:lnSpc>
        <a:spcBef>
          <a:spcPts val="1600"/>
        </a:spcBef>
        <a:defRPr sz="7000">
          <a:solidFill>
            <a:srgbClr val="D93E2B"/>
          </a:solidFill>
          <a:latin typeface="+mn-lt"/>
          <a:ea typeface="+mn-ea"/>
          <a:cs typeface="+mn-cs"/>
          <a:sym typeface="Georgia"/>
        </a:defRPr>
      </a:lvl9pPr>
    </p:titleStyle>
    <p:bodyStyle>
      <a:lvl1pPr marL="4699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1pPr>
      <a:lvl2pPr marL="9398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2pPr>
      <a:lvl3pPr marL="14097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3pPr>
      <a:lvl4pPr marL="18796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4pPr>
      <a:lvl5pPr marL="23495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5pPr>
      <a:lvl6pPr marL="28194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6pPr>
      <a:lvl7pPr marL="32893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7pPr>
      <a:lvl8pPr marL="37592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8pPr>
      <a:lvl9pPr marL="4229100" indent="-469900" defTabSz="584200">
        <a:spcBef>
          <a:spcPts val="2400"/>
        </a:spcBef>
        <a:buClr>
          <a:srgbClr val="929292"/>
        </a:buClr>
        <a:buSzPct val="60000"/>
        <a:buFont typeface="Zapf Dingbats"/>
        <a:buChar char="❖"/>
        <a:defRPr sz="3600">
          <a:solidFill>
            <a:srgbClr val="414141"/>
          </a:solidFill>
          <a:latin typeface="Palatino"/>
          <a:ea typeface="Palatino"/>
          <a:cs typeface="Palatino"/>
          <a:sym typeface="Palatino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www.bbi-europe.eu/participate/calls-proposals-2016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p-eco.ru/en/events.html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ohab.ru/index.php?/blog/7-&#1085;&#1072;&#1094;&#1080;&#1086;&#1085;&#1072;&#1083;&#1100;&#1085;&#1072;&#1103;-&#1082;&#1086;&#1085;&#1090;&#1072;&#1082;&#1090;&#1085;&#1072;&#1103;-&#1090;&#1086;&#1095;&#1082;&#1072;-&#1086;&#1082;&#1088;&#1091;&#1078;&#1072;&#1102;&#1097;&#1072;&#1103;-&#1089;&#1088;&#1077;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vs@ncp-eco.ru" TargetMode="External"/><Relationship Id="rId4" Type="http://schemas.openxmlformats.org/officeDocument/2006/relationships/hyperlink" Target="http://ncp-climat-rus.livejournal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research/environment/index_en.cfm?pg=climate" TargetMode="External"/><Relationship Id="rId7" Type="http://schemas.openxmlformats.org/officeDocument/2006/relationships/hyperlink" Target="http://ec.europa.eu/research/environment/index_en.cfm?pg=bio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research/environment/index_en.cfm?pg=resources" TargetMode="External"/><Relationship Id="rId5" Type="http://schemas.openxmlformats.org/officeDocument/2006/relationships/hyperlink" Target="http://ec.europa.eu/research/environment/index_en.cfm?pg=health" TargetMode="External"/><Relationship Id="rId4" Type="http://schemas.openxmlformats.org/officeDocument/2006/relationships/hyperlink" Target="http://ec.europa.eu/research/environment/index_en.cfm?pg=hazards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research/environment/index_en.cfm?pg=cultural" TargetMode="External"/><Relationship Id="rId3" Type="http://schemas.openxmlformats.org/officeDocument/2006/relationships/hyperlink" Target="http://ec.europa.eu/research/environment/index_en.cfm?pg=marine" TargetMode="External"/><Relationship Id="rId7" Type="http://schemas.openxmlformats.org/officeDocument/2006/relationships/hyperlink" Target="http://ec.europa.eu/research/environment/index_en.cfm?pg=tools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research/environment/index_en.cfm?pg=earth" TargetMode="External"/><Relationship Id="rId5" Type="http://schemas.openxmlformats.org/officeDocument/2006/relationships/hyperlink" Target="http://ec.europa.eu/research/environment/index_en.cfm?pg=technologies" TargetMode="External"/><Relationship Id="rId4" Type="http://schemas.openxmlformats.org/officeDocument/2006/relationships/hyperlink" Target="http://ec.europa.eu/research/environment/index_en.cfm?pg=land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1389832" y="3278244"/>
            <a:ext cx="9793088" cy="32501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10000"/>
              </a:lnSpc>
              <a:defRPr i="1"/>
            </a:lvl1pPr>
          </a:lstStyle>
          <a:p>
            <a:pPr algn="ctr"/>
            <a:r>
              <a:rPr lang="ru-RU" sz="4800" b="1" dirty="0">
                <a:solidFill>
                  <a:srgbClr val="0070C0"/>
                </a:solidFill>
              </a:rPr>
              <a:t>Европейские научно-технические программы в области </a:t>
            </a:r>
            <a:r>
              <a:rPr lang="ru-RU" sz="4800" b="1" dirty="0" smtClean="0">
                <a:solidFill>
                  <a:srgbClr val="0070C0"/>
                </a:solidFill>
              </a:rPr>
              <a:t>озеленения</a:t>
            </a:r>
            <a:endParaRPr lang="ru-RU" sz="4800" b="1" dirty="0">
              <a:solidFill>
                <a:srgbClr val="0070C0"/>
              </a:solidFill>
            </a:endParaRPr>
          </a:p>
          <a:p>
            <a:pPr algn="ctr"/>
            <a:r>
              <a:rPr lang="ru-RU" sz="4800" b="1" dirty="0">
                <a:solidFill>
                  <a:srgbClr val="0070C0"/>
                </a:solidFill>
              </a:rPr>
              <a:t>экономики</a:t>
            </a:r>
            <a:r>
              <a:rPr lang="ru-RU" sz="4800" b="1" dirty="0" smtClean="0">
                <a:solidFill>
                  <a:srgbClr val="0070C0"/>
                </a:solidFill>
              </a:rPr>
              <a:t>»</a:t>
            </a:r>
            <a:endParaRPr sz="4800" b="1" dirty="0">
              <a:solidFill>
                <a:srgbClr val="0070C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832" y="844352"/>
            <a:ext cx="7378820" cy="2232248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3728" y="6528365"/>
            <a:ext cx="7200900" cy="2413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/>
              <a:t>SC5-07-2017: </a:t>
            </a:r>
            <a:r>
              <a:rPr lang="ru-RU" sz="5400" dirty="0" err="1"/>
              <a:t>Coordinating</a:t>
            </a:r>
            <a:r>
              <a:rPr lang="ru-RU" sz="5400" dirty="0"/>
              <a:t> </a:t>
            </a:r>
            <a:r>
              <a:rPr lang="ru-RU" sz="5400" dirty="0" err="1"/>
              <a:t>and</a:t>
            </a:r>
            <a:r>
              <a:rPr lang="ru-RU" sz="5400" dirty="0"/>
              <a:t> </a:t>
            </a:r>
            <a:r>
              <a:rPr lang="ru-RU" sz="5400" dirty="0" err="1"/>
              <a:t>supporting</a:t>
            </a:r>
            <a:r>
              <a:rPr lang="ru-RU" sz="5400" dirty="0"/>
              <a:t> </a:t>
            </a:r>
            <a:r>
              <a:rPr lang="ru-RU" sz="5400" dirty="0" err="1"/>
              <a:t>research</a:t>
            </a:r>
            <a:r>
              <a:rPr lang="ru-RU" sz="5400" dirty="0"/>
              <a:t> </a:t>
            </a:r>
            <a:r>
              <a:rPr lang="ru-RU" sz="5400" dirty="0" err="1"/>
              <a:t>and</a:t>
            </a:r>
            <a:r>
              <a:rPr lang="ru-RU" sz="5400" dirty="0"/>
              <a:t> </a:t>
            </a:r>
            <a:r>
              <a:rPr lang="ru-RU" sz="5400" dirty="0" err="1"/>
              <a:t>innovation</a:t>
            </a:r>
            <a:r>
              <a:rPr lang="ru-RU" sz="5400" dirty="0"/>
              <a:t> </a:t>
            </a:r>
            <a:r>
              <a:rPr lang="ru-RU" sz="5400" dirty="0" err="1"/>
              <a:t>actions</a:t>
            </a:r>
            <a:r>
              <a:rPr lang="ru-RU" sz="5400" dirty="0"/>
              <a:t> </a:t>
            </a:r>
            <a:r>
              <a:rPr lang="ru-RU" sz="5400" dirty="0" err="1"/>
              <a:t>on</a:t>
            </a:r>
            <a:r>
              <a:rPr lang="ru-RU" sz="5400" dirty="0"/>
              <a:t> </a:t>
            </a:r>
            <a:r>
              <a:rPr lang="ru-RU" sz="5400" dirty="0" err="1"/>
              <a:t>the</a:t>
            </a:r>
            <a:r>
              <a:rPr lang="ru-RU" sz="5400" dirty="0"/>
              <a:t> </a:t>
            </a:r>
            <a:r>
              <a:rPr lang="ru-RU" sz="5400" dirty="0" err="1"/>
              <a:t>decarbonisation</a:t>
            </a:r>
            <a:r>
              <a:rPr lang="ru-RU" sz="5400" dirty="0"/>
              <a:t> </a:t>
            </a:r>
            <a:r>
              <a:rPr lang="ru-RU" sz="5400" dirty="0" err="1"/>
              <a:t>of</a:t>
            </a:r>
            <a:r>
              <a:rPr lang="ru-RU" sz="5400" dirty="0"/>
              <a:t> </a:t>
            </a:r>
            <a:r>
              <a:rPr lang="ru-RU" sz="5400" dirty="0" err="1"/>
              <a:t>the</a:t>
            </a:r>
            <a:r>
              <a:rPr lang="ru-RU" sz="5400" dirty="0"/>
              <a:t> EU </a:t>
            </a:r>
            <a:r>
              <a:rPr lang="ru-RU" sz="5400" dirty="0" err="1"/>
              <a:t>economy</a:t>
            </a:r>
            <a:r>
              <a:rPr lang="ru-RU" sz="5400" dirty="0"/>
              <a:t>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69752" y="6909792"/>
            <a:ext cx="1182704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Координация и поддержка научно-исследовательских и инновационных действий по снижения потребления углерода в экономике ЕС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2329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b="1" dirty="0" err="1">
                <a:solidFill>
                  <a:srgbClr val="002060"/>
                </a:solidFill>
              </a:rPr>
              <a:t>Nature-based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err="1">
                <a:solidFill>
                  <a:srgbClr val="002060"/>
                </a:solidFill>
              </a:rPr>
              <a:t>solutions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err="1">
                <a:solidFill>
                  <a:srgbClr val="002060"/>
                </a:solidFill>
              </a:rPr>
              <a:t>for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err="1">
                <a:solidFill>
                  <a:srgbClr val="002060"/>
                </a:solidFill>
              </a:rPr>
              <a:t>territorial</a:t>
            </a:r>
            <a:r>
              <a:rPr lang="ru-RU" sz="4400" b="1" dirty="0">
                <a:solidFill>
                  <a:srgbClr val="002060"/>
                </a:solidFill>
              </a:rPr>
              <a:t> </a:t>
            </a:r>
            <a:r>
              <a:rPr lang="ru-RU" sz="4400" b="1" dirty="0" err="1">
                <a:solidFill>
                  <a:srgbClr val="002060"/>
                </a:solidFill>
              </a:rPr>
              <a:t>resilience</a:t>
            </a:r>
            <a:r>
              <a:rPr lang="ru-RU" sz="4400" dirty="0"/>
              <a:t> </a:t>
            </a:r>
            <a:br>
              <a:rPr lang="ru-RU" sz="4400" dirty="0"/>
            </a:br>
            <a:r>
              <a:rPr lang="ru-RU" sz="4400" dirty="0"/>
              <a:t>SC5-08-2017: </a:t>
            </a:r>
            <a:r>
              <a:rPr lang="ru-RU" sz="4400" dirty="0" err="1"/>
              <a:t>Large-scale</a:t>
            </a:r>
            <a:r>
              <a:rPr lang="ru-RU" sz="4400" dirty="0"/>
              <a:t> </a:t>
            </a:r>
            <a:r>
              <a:rPr lang="ru-RU" sz="4400" dirty="0" err="1"/>
              <a:t>demonstrators</a:t>
            </a:r>
            <a:r>
              <a:rPr lang="ru-RU" sz="4400" dirty="0"/>
              <a:t> </a:t>
            </a:r>
            <a:r>
              <a:rPr lang="ru-RU" sz="4400" dirty="0" err="1"/>
              <a:t>on</a:t>
            </a:r>
            <a:r>
              <a:rPr lang="ru-RU" sz="4400" dirty="0"/>
              <a:t> </a:t>
            </a:r>
            <a:r>
              <a:rPr lang="ru-RU" sz="4400" dirty="0" err="1"/>
              <a:t>nature-based</a:t>
            </a:r>
            <a:r>
              <a:rPr lang="ru-RU" sz="4400" dirty="0"/>
              <a:t> </a:t>
            </a:r>
            <a:r>
              <a:rPr lang="ru-RU" sz="4400" dirty="0" err="1"/>
              <a:t>solutions</a:t>
            </a:r>
            <a:r>
              <a:rPr lang="ru-RU" sz="4400" dirty="0"/>
              <a:t> </a:t>
            </a:r>
            <a:r>
              <a:rPr lang="ru-RU" sz="4400" dirty="0" err="1"/>
              <a:t>for</a:t>
            </a:r>
            <a:r>
              <a:rPr lang="ru-RU" sz="4400" dirty="0"/>
              <a:t> </a:t>
            </a:r>
            <a:r>
              <a:rPr lang="ru-RU" sz="4400" dirty="0" err="1"/>
              <a:t>hydrometeorological</a:t>
            </a:r>
            <a:r>
              <a:rPr lang="ru-RU" sz="4400" dirty="0"/>
              <a:t> </a:t>
            </a:r>
            <a:r>
              <a:rPr lang="ru-RU" sz="4400" dirty="0" err="1"/>
              <a:t>risk</a:t>
            </a:r>
            <a:r>
              <a:rPr lang="ru-RU" sz="4400" dirty="0"/>
              <a:t> </a:t>
            </a:r>
            <a:r>
              <a:rPr lang="ru-RU" sz="4400" dirty="0" err="1"/>
              <a:t>reduction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Крупномасштабные демонстраторы природных решений для снижения гидрометеорологических рисков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05901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Raw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materials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SC5-13-2016-2017: </a:t>
            </a:r>
            <a:r>
              <a:rPr lang="ru-RU" dirty="0" err="1"/>
              <a:t>New</a:t>
            </a:r>
            <a:r>
              <a:rPr lang="ru-RU" dirty="0"/>
              <a:t> </a:t>
            </a:r>
            <a:r>
              <a:rPr lang="ru-RU" dirty="0" err="1"/>
              <a:t>solutions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sustainable</a:t>
            </a:r>
            <a:r>
              <a:rPr lang="ru-RU" dirty="0"/>
              <a:t> </a:t>
            </a:r>
            <a:r>
              <a:rPr lang="ru-RU" dirty="0" err="1"/>
              <a:t>production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raw</a:t>
            </a:r>
            <a:r>
              <a:rPr lang="ru-RU" dirty="0"/>
              <a:t> </a:t>
            </a:r>
            <a:r>
              <a:rPr lang="ru-RU" dirty="0" err="1"/>
              <a:t>materials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Новые решения для устойчивого производства сырья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68763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SC5-14-2016-2017: </a:t>
            </a:r>
            <a:r>
              <a:rPr lang="ru-RU" dirty="0" err="1"/>
              <a:t>Raw</a:t>
            </a:r>
            <a:r>
              <a:rPr lang="ru-RU" dirty="0"/>
              <a:t> </a:t>
            </a:r>
            <a:r>
              <a:rPr lang="ru-RU" dirty="0" err="1"/>
              <a:t>materials</a:t>
            </a:r>
            <a:r>
              <a:rPr lang="ru-RU" dirty="0"/>
              <a:t> </a:t>
            </a:r>
            <a:r>
              <a:rPr lang="ru-RU" dirty="0" err="1"/>
              <a:t>Innovation</a:t>
            </a:r>
            <a:r>
              <a:rPr lang="ru-RU" dirty="0"/>
              <a:t> </a:t>
            </a:r>
            <a:r>
              <a:rPr lang="ru-RU" dirty="0" err="1"/>
              <a:t>actions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Сырье: Инновационные действия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5691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SC5-15-2016-2017: </a:t>
            </a:r>
            <a:r>
              <a:rPr lang="ru-RU" dirty="0" err="1"/>
              <a:t>Raw</a:t>
            </a:r>
            <a:r>
              <a:rPr lang="ru-RU" dirty="0"/>
              <a:t> </a:t>
            </a:r>
            <a:r>
              <a:rPr lang="ru-RU" dirty="0" err="1"/>
              <a:t>materials</a:t>
            </a:r>
            <a:r>
              <a:rPr lang="ru-RU" dirty="0"/>
              <a:t> </a:t>
            </a:r>
            <a:r>
              <a:rPr lang="ru-RU" dirty="0" err="1"/>
              <a:t>policy</a:t>
            </a:r>
            <a:r>
              <a:rPr lang="ru-RU" dirty="0"/>
              <a:t> </a:t>
            </a:r>
            <a:r>
              <a:rPr lang="ru-RU" dirty="0" err="1"/>
              <a:t>support</a:t>
            </a:r>
            <a:r>
              <a:rPr lang="ru-RU" dirty="0"/>
              <a:t> </a:t>
            </a:r>
            <a:r>
              <a:rPr lang="ru-RU" dirty="0" err="1"/>
              <a:t>actions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Сырье: Действия политической поддержки 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370356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SC5-16-2016-2017: </a:t>
            </a:r>
            <a:r>
              <a:rPr lang="ru-RU" dirty="0" err="1"/>
              <a:t>Raw</a:t>
            </a:r>
            <a:r>
              <a:rPr lang="ru-RU" dirty="0"/>
              <a:t> </a:t>
            </a:r>
            <a:r>
              <a:rPr lang="ru-RU" dirty="0" err="1"/>
              <a:t>materials</a:t>
            </a:r>
            <a:r>
              <a:rPr lang="ru-RU" dirty="0"/>
              <a:t> </a:t>
            </a:r>
            <a:r>
              <a:rPr lang="ru-RU" dirty="0" err="1"/>
              <a:t>international</a:t>
            </a:r>
            <a:r>
              <a:rPr lang="ru-RU" dirty="0"/>
              <a:t> </a:t>
            </a:r>
            <a:r>
              <a:rPr lang="ru-RU" dirty="0" err="1"/>
              <a:t>co-operation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Сырье: Международное сотрудничество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78275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err="1">
                <a:solidFill>
                  <a:srgbClr val="002060"/>
                </a:solidFill>
              </a:rPr>
              <a:t>Cultural</a:t>
            </a:r>
            <a:r>
              <a:rPr lang="ru-RU" sz="5400" b="1" dirty="0">
                <a:solidFill>
                  <a:srgbClr val="002060"/>
                </a:solidFill>
              </a:rPr>
              <a:t> </a:t>
            </a:r>
            <a:r>
              <a:rPr lang="ru-RU" sz="5400" b="1" dirty="0" err="1">
                <a:solidFill>
                  <a:srgbClr val="002060"/>
                </a:solidFill>
              </a:rPr>
              <a:t>heritage</a:t>
            </a:r>
            <a:r>
              <a:rPr lang="ru-RU" sz="5400" b="1" dirty="0">
                <a:solidFill>
                  <a:srgbClr val="002060"/>
                </a:solidFill>
              </a:rPr>
              <a:t> </a:t>
            </a:r>
            <a:r>
              <a:rPr lang="ru-RU" sz="5400" b="1" dirty="0" err="1">
                <a:solidFill>
                  <a:srgbClr val="002060"/>
                </a:solidFill>
              </a:rPr>
              <a:t>for</a:t>
            </a:r>
            <a:r>
              <a:rPr lang="ru-RU" sz="5400" b="1" dirty="0">
                <a:solidFill>
                  <a:srgbClr val="002060"/>
                </a:solidFill>
              </a:rPr>
              <a:t> </a:t>
            </a:r>
            <a:r>
              <a:rPr lang="ru-RU" sz="5400" b="1" dirty="0" err="1">
                <a:solidFill>
                  <a:srgbClr val="002060"/>
                </a:solidFill>
              </a:rPr>
              <a:t>sustainable</a:t>
            </a:r>
            <a:r>
              <a:rPr lang="ru-RU" sz="5400" b="1" dirty="0">
                <a:solidFill>
                  <a:srgbClr val="002060"/>
                </a:solidFill>
              </a:rPr>
              <a:t> </a:t>
            </a:r>
            <a:r>
              <a:rPr lang="ru-RU" sz="5400" b="1" dirty="0" err="1">
                <a:solidFill>
                  <a:srgbClr val="002060"/>
                </a:solidFill>
              </a:rPr>
              <a:t>growth</a:t>
            </a:r>
            <a:r>
              <a:rPr lang="ru-RU" sz="5400" b="1" dirty="0">
                <a:solidFill>
                  <a:srgbClr val="002060"/>
                </a:solidFill>
              </a:rPr>
              <a:t/>
            </a:r>
            <a:br>
              <a:rPr lang="ru-RU" sz="5400" b="1" dirty="0">
                <a:solidFill>
                  <a:srgbClr val="002060"/>
                </a:solidFill>
              </a:rPr>
            </a:br>
            <a:r>
              <a:rPr lang="ru-RU" sz="5400" dirty="0"/>
              <a:t>SC5-21-2016-2017: </a:t>
            </a:r>
            <a:r>
              <a:rPr lang="ru-RU" sz="5400" dirty="0" err="1"/>
              <a:t>Cultural</a:t>
            </a:r>
            <a:r>
              <a:rPr lang="ru-RU" sz="5400" dirty="0"/>
              <a:t> </a:t>
            </a:r>
            <a:r>
              <a:rPr lang="ru-RU" sz="5400" dirty="0" err="1"/>
              <a:t>heritage</a:t>
            </a:r>
            <a:r>
              <a:rPr lang="ru-RU" sz="5400" dirty="0"/>
              <a:t> </a:t>
            </a:r>
            <a:r>
              <a:rPr lang="ru-RU" sz="5400" dirty="0" err="1"/>
              <a:t>as</a:t>
            </a:r>
            <a:r>
              <a:rPr lang="ru-RU" sz="5400" dirty="0"/>
              <a:t> a </a:t>
            </a:r>
            <a:r>
              <a:rPr lang="ru-RU" sz="5400" dirty="0" err="1"/>
              <a:t>driver</a:t>
            </a:r>
            <a:r>
              <a:rPr lang="ru-RU" sz="5400" dirty="0"/>
              <a:t> </a:t>
            </a:r>
            <a:r>
              <a:rPr lang="ru-RU" sz="5400" dirty="0" err="1"/>
              <a:t>for</a:t>
            </a:r>
            <a:r>
              <a:rPr lang="ru-RU" sz="5400" dirty="0"/>
              <a:t> </a:t>
            </a:r>
            <a:r>
              <a:rPr lang="ru-RU" sz="5400" dirty="0" err="1"/>
              <a:t>sustainable</a:t>
            </a:r>
            <a:r>
              <a:rPr lang="ru-RU" sz="5400" dirty="0"/>
              <a:t> </a:t>
            </a:r>
            <a:r>
              <a:rPr lang="ru-RU" sz="5400" dirty="0" err="1"/>
              <a:t>growth</a:t>
            </a:r>
            <a:endParaRPr lang="ru-RU" sz="5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Культурное наследие как двигатель устойчивого роста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463821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SC5-22-2017: </a:t>
            </a:r>
            <a:r>
              <a:rPr lang="ru-RU" sz="5400" dirty="0" err="1"/>
              <a:t>Innovative</a:t>
            </a:r>
            <a:r>
              <a:rPr lang="ru-RU" sz="5400" dirty="0"/>
              <a:t> </a:t>
            </a:r>
            <a:r>
              <a:rPr lang="ru-RU" sz="5400" dirty="0" err="1"/>
              <a:t>financing</a:t>
            </a:r>
            <a:r>
              <a:rPr lang="ru-RU" sz="5400" dirty="0"/>
              <a:t>, </a:t>
            </a:r>
            <a:r>
              <a:rPr lang="ru-RU" sz="5400" dirty="0" err="1"/>
              <a:t>business</a:t>
            </a:r>
            <a:r>
              <a:rPr lang="ru-RU" sz="5400" dirty="0"/>
              <a:t> </a:t>
            </a:r>
            <a:r>
              <a:rPr lang="ru-RU" sz="5400" dirty="0" err="1"/>
              <a:t>and</a:t>
            </a:r>
            <a:r>
              <a:rPr lang="ru-RU" sz="5400" dirty="0"/>
              <a:t> </a:t>
            </a:r>
            <a:r>
              <a:rPr lang="ru-RU" sz="5400" dirty="0" err="1"/>
              <a:t>governance</a:t>
            </a:r>
            <a:r>
              <a:rPr lang="ru-RU" sz="5400" dirty="0"/>
              <a:t> </a:t>
            </a:r>
            <a:r>
              <a:rPr lang="ru-RU" sz="5400" dirty="0" err="1"/>
              <a:t>models</a:t>
            </a:r>
            <a:r>
              <a:rPr lang="ru-RU" sz="5400" dirty="0"/>
              <a:t> </a:t>
            </a:r>
            <a:r>
              <a:rPr lang="ru-RU" sz="5400" dirty="0" err="1"/>
              <a:t>for</a:t>
            </a:r>
            <a:r>
              <a:rPr lang="ru-RU" sz="5400" dirty="0"/>
              <a:t> </a:t>
            </a:r>
            <a:r>
              <a:rPr lang="ru-RU" sz="5400" dirty="0" err="1"/>
              <a:t>adaptive</a:t>
            </a:r>
            <a:r>
              <a:rPr lang="ru-RU" sz="5400" dirty="0"/>
              <a:t> </a:t>
            </a:r>
            <a:r>
              <a:rPr lang="ru-RU" sz="5400" dirty="0" err="1"/>
              <a:t>re-use</a:t>
            </a:r>
            <a:r>
              <a:rPr lang="ru-RU" sz="5400" dirty="0"/>
              <a:t> </a:t>
            </a:r>
            <a:r>
              <a:rPr lang="ru-RU" sz="5400" dirty="0" err="1"/>
              <a:t>of</a:t>
            </a:r>
            <a:r>
              <a:rPr lang="ru-RU" sz="5400" dirty="0"/>
              <a:t> </a:t>
            </a:r>
            <a:r>
              <a:rPr lang="ru-RU" sz="5400" dirty="0" err="1"/>
              <a:t>cultural</a:t>
            </a:r>
            <a:r>
              <a:rPr lang="ru-RU" sz="5400" dirty="0"/>
              <a:t> </a:t>
            </a:r>
            <a:r>
              <a:rPr lang="ru-RU" sz="5400" dirty="0" err="1"/>
              <a:t>heritage</a:t>
            </a:r>
            <a:endParaRPr lang="ru-RU" sz="5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45816" y="6275725"/>
            <a:ext cx="105131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Финансирование инноваций, управленческие и бизнес-модели адаптивного повторного использования культурного наследия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098962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SC5-26-2017: </a:t>
            </a:r>
            <a:r>
              <a:rPr lang="ru-RU" dirty="0" err="1"/>
              <a:t>Pre-commercial</a:t>
            </a:r>
            <a:r>
              <a:rPr lang="ru-RU" dirty="0"/>
              <a:t> </a:t>
            </a:r>
            <a:r>
              <a:rPr lang="ru-RU" dirty="0" err="1"/>
              <a:t>procurement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soil</a:t>
            </a:r>
            <a:r>
              <a:rPr lang="ru-RU" dirty="0"/>
              <a:t> </a:t>
            </a:r>
            <a:r>
              <a:rPr lang="ru-RU" dirty="0" err="1"/>
              <a:t>decontamination</a:t>
            </a:r>
            <a:r>
              <a:rPr lang="ru-RU" dirty="0"/>
              <a:t>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err="1">
                <a:solidFill>
                  <a:srgbClr val="002060"/>
                </a:solidFill>
              </a:rPr>
              <a:t>Докоммерческие</a:t>
            </a:r>
            <a:r>
              <a:rPr lang="ru-RU" sz="4400" b="1" dirty="0">
                <a:solidFill>
                  <a:srgbClr val="002060"/>
                </a:solidFill>
              </a:rPr>
              <a:t> контракты по </a:t>
            </a:r>
            <a:r>
              <a:rPr lang="ru-RU" sz="4400" b="1" dirty="0" err="1">
                <a:solidFill>
                  <a:srgbClr val="002060"/>
                </a:solidFill>
              </a:rPr>
              <a:t>деконтаминации</a:t>
            </a:r>
            <a:r>
              <a:rPr lang="ru-RU" sz="4400" b="1" dirty="0">
                <a:solidFill>
                  <a:srgbClr val="002060"/>
                </a:solidFill>
              </a:rPr>
              <a:t> почвы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0594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3670300"/>
            <a:ext cx="11988800" cy="1135063"/>
          </a:xfrm>
        </p:spPr>
        <p:txBody>
          <a:bodyPr>
            <a:normAutofit/>
          </a:bodyPr>
          <a:lstStyle/>
          <a:p>
            <a:r>
              <a:rPr lang="ru-RU" sz="5400" dirty="0" err="1"/>
              <a:t>Deadlines</a:t>
            </a:r>
            <a:r>
              <a:rPr lang="ru-RU" dirty="0"/>
              <a:t>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669752" y="5308848"/>
            <a:ext cx="1202533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7 марта 2017 года!</a:t>
            </a:r>
            <a:endParaRPr lang="en-US" sz="4400" b="1" dirty="0">
              <a:solidFill>
                <a:srgbClr val="002060"/>
              </a:solidFill>
            </a:endParaRPr>
          </a:p>
          <a:p>
            <a:pPr algn="l"/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6008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685976" y="3940696"/>
            <a:ext cx="820891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rgbClr val="0070C0"/>
                </a:solidFill>
              </a:rPr>
              <a:t>Европейские научно-технические программы в области озеленения</a:t>
            </a:r>
          </a:p>
          <a:p>
            <a:r>
              <a:rPr lang="ru-RU" sz="5400" b="1" dirty="0">
                <a:solidFill>
                  <a:srgbClr val="0070C0"/>
                </a:solidFill>
              </a:rPr>
              <a:t>экономики»</a:t>
            </a:r>
            <a:endParaRPr lang="ru-RU" sz="5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8819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1840" y="5020816"/>
            <a:ext cx="11196712" cy="2413000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Activities relating to climate</a:t>
            </a:r>
            <a:r>
              <a:rPr lang="ru-RU" sz="5400" dirty="0"/>
              <a:t> / Активности связанные с климатической тематикой</a:t>
            </a:r>
            <a:r>
              <a:rPr lang="ru-RU" dirty="0"/>
              <a:t>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38455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5020816"/>
            <a:ext cx="11988800" cy="2413000"/>
          </a:xfrm>
        </p:spPr>
        <p:txBody>
          <a:bodyPr>
            <a:noAutofit/>
          </a:bodyPr>
          <a:lstStyle/>
          <a:p>
            <a:r>
              <a:rPr lang="en-US" sz="4400" dirty="0"/>
              <a:t>H2020-IND-CE-2016/17 </a:t>
            </a:r>
            <a:r>
              <a:rPr lang="en-US" sz="4400" b="1" dirty="0"/>
              <a:t>'Industry 2020 in the Circular Economy</a:t>
            </a:r>
            <a:r>
              <a:rPr lang="en-US" sz="4400" dirty="0"/>
              <a:t>’ (on eco-innovation), 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en-US" sz="4400" dirty="0"/>
              <a:t> 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en-US" sz="4400" dirty="0"/>
              <a:t>CIRC-03-2016: Smart </a:t>
            </a:r>
            <a:r>
              <a:rPr lang="en-US" sz="4400" dirty="0" err="1"/>
              <a:t>Specialisation</a:t>
            </a:r>
            <a:r>
              <a:rPr lang="en-US" sz="4400" dirty="0"/>
              <a:t> for systemic eco-innovation/circular economy (CSA</a:t>
            </a:r>
            <a:r>
              <a:rPr lang="en-US" sz="4400" dirty="0" smtClean="0"/>
              <a:t>)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en-US" sz="4400" dirty="0"/>
              <a:t>Deadline: </a:t>
            </a:r>
            <a:r>
              <a:rPr lang="en-US" sz="4400" dirty="0" smtClean="0"/>
              <a:t>0</a:t>
            </a:r>
            <a:r>
              <a:rPr lang="ru-RU" sz="4400" dirty="0" smtClean="0"/>
              <a:t>7</a:t>
            </a:r>
            <a:r>
              <a:rPr lang="en-US" sz="4400" dirty="0" smtClean="0"/>
              <a:t> </a:t>
            </a:r>
            <a:r>
              <a:rPr lang="en-US" sz="4400" dirty="0"/>
              <a:t>Mar </a:t>
            </a:r>
            <a:r>
              <a:rPr lang="en-US" sz="4400" dirty="0" smtClean="0"/>
              <a:t>201</a:t>
            </a:r>
            <a:r>
              <a:rPr lang="ru-RU" sz="4400" dirty="0" smtClean="0"/>
              <a:t>7</a:t>
            </a:r>
            <a:endParaRPr lang="ru-RU" sz="4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38437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4805363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/>
            </a:r>
            <a:br>
              <a:rPr lang="ru-RU" sz="5400" dirty="0"/>
            </a:br>
            <a:r>
              <a:rPr lang="en-US" sz="5400" dirty="0"/>
              <a:t> 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en-US" sz="4900" dirty="0"/>
              <a:t>BG-11-2017: The effect of climate change on Arctic permafrost and its socio-economic impact, with a focus on coastal areas (RIA</a:t>
            </a:r>
            <a:r>
              <a:rPr lang="en-US" sz="4900" dirty="0" smtClean="0"/>
              <a:t>)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dirty="0"/>
              <a:t/>
            </a:r>
            <a:br>
              <a:rPr lang="ru-RU" sz="4900" dirty="0"/>
            </a:br>
            <a:r>
              <a:rPr lang="en-US" sz="4900" dirty="0"/>
              <a:t>2017</a:t>
            </a:r>
            <a:r>
              <a:rPr lang="ru-RU" sz="4900" dirty="0"/>
              <a:t/>
            </a:r>
            <a:br>
              <a:rPr lang="ru-RU" sz="4900" dirty="0"/>
            </a:br>
            <a:r>
              <a:rPr lang="en-US" sz="4900" dirty="0"/>
              <a:t>Opening: 04 Oct 2016 </a:t>
            </a:r>
            <a:r>
              <a:rPr lang="ru-RU" sz="4900" dirty="0"/>
              <a:t/>
            </a:r>
            <a:br>
              <a:rPr lang="ru-RU" sz="4900" dirty="0"/>
            </a:br>
            <a:r>
              <a:rPr lang="en-US" sz="4900" dirty="0"/>
              <a:t>Deadline: 14 Feb 2017 </a:t>
            </a:r>
            <a:r>
              <a:rPr lang="ru-RU" sz="4900" dirty="0"/>
              <a:t/>
            </a:r>
            <a:br>
              <a:rPr lang="ru-RU" sz="4900" dirty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en-US" sz="4800" dirty="0"/>
              <a:t> </a:t>
            </a:r>
            <a:endParaRPr lang="ru-RU" sz="4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761879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752" y="4588768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/>
            </a:r>
            <a:br>
              <a:rPr lang="ru-RU" sz="5400" dirty="0"/>
            </a:br>
            <a:r>
              <a:rPr lang="en-US" sz="5400" dirty="0"/>
              <a:t> 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en-US" sz="4000" dirty="0"/>
              <a:t>H2020-SFS-2016-2017 ‘</a:t>
            </a:r>
            <a:r>
              <a:rPr lang="en-US" sz="4000" b="1" dirty="0"/>
              <a:t>Sustainable Food Security – Resilient and resource-efficient value chains</a:t>
            </a:r>
            <a:r>
              <a:rPr lang="en-US" sz="4000" dirty="0"/>
              <a:t>’ (on Earth Observation for Africa),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/>
              <a:t>SFS-43-2017: Earth observation services for the monitoring of agricultural production in Africa (RIA)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/>
              <a:t>2017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/>
              <a:t>Opening: 04 Oct 2016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000" dirty="0"/>
              <a:t>Deadline: 14 Feb 2017 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en-US" sz="4800" dirty="0"/>
              <a:t> </a:t>
            </a:r>
            <a:endParaRPr lang="ru-RU" sz="4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2871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752" y="4516760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/>
            </a:r>
            <a:br>
              <a:rPr lang="ru-RU" sz="5400" dirty="0"/>
            </a:br>
            <a:r>
              <a:rPr lang="en-US" sz="5400" dirty="0"/>
              <a:t> 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en-US" sz="4400" dirty="0"/>
              <a:t>H2020-SMEInst-2016-2017. 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en-US" sz="4400" dirty="0"/>
              <a:t> 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en-US" sz="4400" dirty="0"/>
              <a:t>SMEinst-12-2016-2017: Boosting the potential of small businesses in the areas and priorities of Societal Challenge 5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800" dirty="0"/>
              <a:t/>
            </a:r>
            <a:br>
              <a:rPr lang="ru-RU" sz="4800" dirty="0"/>
            </a:br>
            <a:endParaRPr lang="ru-RU" sz="5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608547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9752" y="5236840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/>
            </a:r>
            <a:br>
              <a:rPr lang="ru-RU" sz="5400" dirty="0"/>
            </a:br>
            <a:r>
              <a:rPr lang="en-US" sz="5400" dirty="0"/>
              <a:t> 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en-US" sz="4000" dirty="0"/>
              <a:t>Sustainable forests for the society of the future</a:t>
            </a:r>
            <a:br>
              <a:rPr lang="en-US" sz="4000" dirty="0"/>
            </a:br>
            <a:r>
              <a:rPr lang="en-US" sz="4400" dirty="0" smtClean="0"/>
              <a:t> </a:t>
            </a:r>
            <a:r>
              <a:rPr lang="en-US" sz="4000" dirty="0" smtClean="0"/>
              <a:t>FP7 </a:t>
            </a:r>
            <a:r>
              <a:rPr lang="en-US" sz="4000" dirty="0"/>
              <a:t>ERA-NET </a:t>
            </a:r>
            <a:r>
              <a:rPr lang="en-US" sz="4000" dirty="0" err="1" smtClean="0"/>
              <a:t>Sumforest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400" dirty="0"/>
              <a:t>ЭРА-НЕТ "Устойчивое лесное хозяйство для общества </a:t>
            </a:r>
            <a:r>
              <a:rPr lang="ru-RU" sz="4400" dirty="0" smtClean="0"/>
              <a:t>будущего</a:t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err="1" smtClean="0"/>
              <a:t>Пререгистрация</a:t>
            </a:r>
            <a:r>
              <a:rPr lang="ru-RU" sz="4400" dirty="0" smtClean="0"/>
              <a:t> до 20 мая 2016</a:t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Окончание подачи заявки 17 июня 2016</a:t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en-US" sz="4400" dirty="0"/>
              <a:t>https://www.sumforest.org/calls-research/</a:t>
            </a:r>
            <a:r>
              <a:rPr lang="ru-RU" sz="4800" dirty="0"/>
              <a:t/>
            </a:r>
            <a:br>
              <a:rPr lang="ru-RU" sz="4800" dirty="0"/>
            </a:br>
            <a:endParaRPr lang="ru-RU" sz="5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193" y="772344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70444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4789379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/>
            </a:r>
            <a:br>
              <a:rPr lang="ru-RU" sz="5400" dirty="0"/>
            </a:br>
            <a:r>
              <a:rPr lang="en-US" sz="5400" dirty="0"/>
              <a:t> 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en-US" sz="4900" dirty="0"/>
              <a:t>The Bio-based Industries (BBI</a:t>
            </a:r>
            <a:r>
              <a:rPr lang="en-US" sz="4900" dirty="0" smtClean="0"/>
              <a:t>)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lang="ru-RU" sz="4900" dirty="0" err="1" smtClean="0"/>
              <a:t>Биоиндустрия</a:t>
            </a:r>
            <a:r>
              <a:rPr lang="ru-RU" sz="4900" dirty="0"/>
              <a:t/>
            </a:r>
            <a:br>
              <a:rPr lang="ru-RU" sz="4900" dirty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До 7 сентября 2016 (17:00 – Брюссель)</a:t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en-US" sz="4400" dirty="0">
                <a:hlinkClick r:id="rId2"/>
              </a:rPr>
              <a:t>http://</a:t>
            </a:r>
            <a:r>
              <a:rPr lang="en-US" sz="4400" dirty="0" smtClean="0">
                <a:hlinkClick r:id="rId2"/>
              </a:rPr>
              <a:t>www.bbi-europe.eu/participate/calls-proposals-2016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5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24" y="0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301025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999" y="5236840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sz="5400" dirty="0"/>
              <a:t/>
            </a:r>
            <a:br>
              <a:rPr lang="ru-RU" sz="5400" dirty="0"/>
            </a:br>
            <a:r>
              <a:rPr lang="en-US" sz="5400" dirty="0"/>
              <a:t> </a:t>
            </a:r>
            <a:r>
              <a:rPr lang="ru-RU" sz="5400" dirty="0"/>
              <a:t/>
            </a:r>
            <a:br>
              <a:rPr lang="ru-RU" sz="5400" dirty="0"/>
            </a:br>
            <a:r>
              <a:rPr lang="en-US" sz="3600" dirty="0">
                <a:solidFill>
                  <a:srgbClr val="0070C0"/>
                </a:solidFill>
              </a:rPr>
              <a:t>RESEARCH AND INNOVATION </a:t>
            </a:r>
            <a:r>
              <a:rPr lang="en-US" sz="3600" dirty="0" smtClean="0">
                <a:solidFill>
                  <a:srgbClr val="0070C0"/>
                </a:solidFill>
              </a:rPr>
              <a:t>ACTIONS</a:t>
            </a: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en-US" sz="4800" dirty="0">
                <a:solidFill>
                  <a:srgbClr val="0070C0"/>
                </a:solidFill>
              </a:rPr>
              <a:t>BBI 2016.R1 - </a:t>
            </a:r>
            <a:r>
              <a:rPr lang="en-US" sz="4800" dirty="0" err="1">
                <a:solidFill>
                  <a:srgbClr val="0070C0"/>
                </a:solidFill>
              </a:rPr>
              <a:t>Valorisation</a:t>
            </a:r>
            <a:r>
              <a:rPr lang="en-US" sz="4800" dirty="0">
                <a:solidFill>
                  <a:srgbClr val="0070C0"/>
                </a:solidFill>
              </a:rPr>
              <a:t> of the organic content of wastewater as feedstock, contributing to the renewable circular </a:t>
            </a:r>
            <a:r>
              <a:rPr lang="en-US" sz="4800" dirty="0" smtClean="0">
                <a:solidFill>
                  <a:srgbClr val="0070C0"/>
                </a:solidFill>
              </a:rPr>
              <a:t>economy</a:t>
            </a:r>
            <a:r>
              <a:rPr lang="ru-RU" sz="4800" dirty="0" smtClean="0">
                <a:solidFill>
                  <a:srgbClr val="0070C0"/>
                </a:solidFill>
              </a:rPr>
              <a:t/>
            </a:r>
            <a:br>
              <a:rPr lang="ru-RU" sz="4800" dirty="0" smtClean="0">
                <a:solidFill>
                  <a:srgbClr val="0070C0"/>
                </a:solidFill>
              </a:rPr>
            </a:br>
            <a:r>
              <a:rPr lang="ru-RU" sz="4800" dirty="0">
                <a:solidFill>
                  <a:srgbClr val="0070C0"/>
                </a:solidFill>
              </a:rPr>
              <a:t/>
            </a:r>
            <a:br>
              <a:rPr lang="ru-RU" sz="48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BBI 2016.R8 - Emerging technologies for conversion of the organic content of Municipal Solid Waste and improving waste-to-chemicals value chains </a:t>
            </a:r>
            <a:r>
              <a:rPr lang="ru-RU" sz="4400" dirty="0" smtClean="0">
                <a:solidFill>
                  <a:srgbClr val="0070C0"/>
                </a:solidFill>
              </a:rPr>
              <a:t/>
            </a:r>
            <a:br>
              <a:rPr lang="ru-RU" sz="4400" dirty="0" smtClean="0">
                <a:solidFill>
                  <a:srgbClr val="0070C0"/>
                </a:solidFill>
              </a:rPr>
            </a:br>
            <a:r>
              <a:rPr lang="ru-RU" sz="4400" dirty="0">
                <a:solidFill>
                  <a:srgbClr val="0070C0"/>
                </a:solidFill>
              </a:rPr>
              <a:t/>
            </a:r>
            <a:br>
              <a:rPr lang="ru-RU" sz="4400" dirty="0">
                <a:solidFill>
                  <a:srgbClr val="0070C0"/>
                </a:solidFill>
              </a:rPr>
            </a:br>
            <a:r>
              <a:rPr lang="ru-RU" sz="4800" dirty="0" smtClean="0">
                <a:solidFill>
                  <a:srgbClr val="0070C0"/>
                </a:solidFill>
              </a:rPr>
              <a:t/>
            </a:r>
            <a:br>
              <a:rPr lang="ru-RU" sz="4800" dirty="0" smtClean="0">
                <a:solidFill>
                  <a:srgbClr val="0070C0"/>
                </a:solidFill>
              </a:rPr>
            </a:b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ru-RU" sz="5400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193" y="772344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12731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4780107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4900" b="1" i="1" dirty="0" smtClean="0">
                <a:solidFill>
                  <a:srgbClr val="0070C0"/>
                </a:solidFill>
              </a:rPr>
              <a:t>Обратитесь к НКТ за помощью!</a:t>
            </a:r>
            <a:br>
              <a:rPr lang="ru-RU" sz="4900" b="1" i="1" dirty="0" smtClean="0">
                <a:solidFill>
                  <a:srgbClr val="0070C0"/>
                </a:solidFill>
              </a:rPr>
            </a:br>
            <a:r>
              <a:rPr lang="ru-RU" sz="4900" b="1" i="1" dirty="0" smtClean="0">
                <a:solidFill>
                  <a:srgbClr val="0070C0"/>
                </a:solidFill>
              </a:rPr>
              <a:t/>
            </a:r>
            <a:br>
              <a:rPr lang="ru-RU" sz="4900" b="1" i="1" dirty="0" smtClean="0">
                <a:solidFill>
                  <a:srgbClr val="0070C0"/>
                </a:solidFill>
              </a:rPr>
            </a:br>
            <a:r>
              <a:rPr lang="ru-RU" sz="4900" b="1" i="1" dirty="0" smtClean="0">
                <a:solidFill>
                  <a:srgbClr val="0070C0"/>
                </a:solidFill>
              </a:rPr>
              <a:t>Подпишитесь на блог НКТ</a:t>
            </a:r>
            <a:br>
              <a:rPr lang="ru-RU" sz="4900" b="1" i="1" dirty="0" smtClean="0">
                <a:solidFill>
                  <a:srgbClr val="0070C0"/>
                </a:solidFill>
              </a:rPr>
            </a:br>
            <a:r>
              <a:rPr lang="ru-RU" sz="4900" b="1" i="1" dirty="0" smtClean="0">
                <a:solidFill>
                  <a:srgbClr val="0070C0"/>
                </a:solidFill>
              </a:rPr>
              <a:t>и задавайте вопросы!</a:t>
            </a:r>
            <a:br>
              <a:rPr lang="ru-RU" sz="4900" b="1" i="1" dirty="0" smtClean="0">
                <a:solidFill>
                  <a:srgbClr val="0070C0"/>
                </a:solidFill>
              </a:rPr>
            </a:br>
            <a:r>
              <a:rPr lang="ru-RU" sz="4900" b="1" i="1" dirty="0">
                <a:solidFill>
                  <a:srgbClr val="0070C0"/>
                </a:solidFill>
              </a:rPr>
              <a:t/>
            </a:r>
            <a:br>
              <a:rPr lang="ru-RU" sz="4900" b="1" i="1" dirty="0">
                <a:solidFill>
                  <a:srgbClr val="0070C0"/>
                </a:solidFill>
              </a:rPr>
            </a:br>
            <a:r>
              <a:rPr lang="en-US" sz="4900" b="1" i="1" dirty="0">
                <a:solidFill>
                  <a:srgbClr val="0070C0"/>
                </a:solidFill>
              </a:rPr>
              <a:t>http://www.biohab.ru/index.php?/blog/7-</a:t>
            </a:r>
            <a:r>
              <a:rPr lang="ru-RU" sz="4900" b="1" i="1" dirty="0">
                <a:solidFill>
                  <a:srgbClr val="0070C0"/>
                </a:solidFill>
              </a:rPr>
              <a:t>национальная-контактная-точка-окружающая-</a:t>
            </a:r>
            <a:r>
              <a:rPr lang="ru-RU" sz="4900" b="1" i="1" dirty="0" err="1">
                <a:solidFill>
                  <a:srgbClr val="0070C0"/>
                </a:solidFill>
              </a:rPr>
              <a:t>сре</a:t>
            </a:r>
            <a:r>
              <a:rPr lang="ru-RU" sz="4900" b="1" i="1" dirty="0">
                <a:solidFill>
                  <a:srgbClr val="0070C0"/>
                </a:solidFill>
              </a:rPr>
              <a:t>/</a:t>
            </a:r>
            <a:br>
              <a:rPr lang="ru-RU" sz="4900" b="1" i="1" dirty="0">
                <a:solidFill>
                  <a:srgbClr val="0070C0"/>
                </a:solidFill>
              </a:rPr>
            </a:br>
            <a:endParaRPr lang="ru-RU" sz="4900" b="1" i="1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400" b="1" i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113268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4780107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4900" b="1" i="1" dirty="0" smtClean="0">
                <a:solidFill>
                  <a:srgbClr val="0070C0"/>
                </a:solidFill>
              </a:rPr>
              <a:t>Бесплатные </a:t>
            </a:r>
            <a:r>
              <a:rPr lang="ru-RU" sz="4900" b="1" i="1" dirty="0" err="1" smtClean="0">
                <a:solidFill>
                  <a:srgbClr val="0070C0"/>
                </a:solidFill>
              </a:rPr>
              <a:t>вэбинары</a:t>
            </a:r>
            <a:r>
              <a:rPr lang="ru-RU" sz="4900" b="1" i="1" dirty="0" smtClean="0">
                <a:solidFill>
                  <a:srgbClr val="0070C0"/>
                </a:solidFill>
              </a:rPr>
              <a:t> «</a:t>
            </a:r>
            <a:r>
              <a:rPr lang="ru-RU" sz="4900" b="1" i="1" dirty="0" err="1" smtClean="0">
                <a:solidFill>
                  <a:srgbClr val="0070C0"/>
                </a:solidFill>
              </a:rPr>
              <a:t>Биохаба</a:t>
            </a:r>
            <a:r>
              <a:rPr lang="ru-RU" sz="4900" b="1" i="1" dirty="0" smtClean="0">
                <a:solidFill>
                  <a:srgbClr val="0070C0"/>
                </a:solidFill>
              </a:rPr>
              <a:t>»</a:t>
            </a:r>
            <a:br>
              <a:rPr lang="ru-RU" sz="4900" b="1" i="1" dirty="0" smtClean="0">
                <a:solidFill>
                  <a:srgbClr val="0070C0"/>
                </a:solidFill>
              </a:rPr>
            </a:br>
            <a:r>
              <a:rPr lang="ru-RU" sz="4900" b="1" i="1" dirty="0" smtClean="0">
                <a:solidFill>
                  <a:srgbClr val="0070C0"/>
                </a:solidFill>
              </a:rPr>
              <a:t/>
            </a:r>
            <a:br>
              <a:rPr lang="ru-RU" sz="4900" b="1" i="1" dirty="0" smtClean="0">
                <a:solidFill>
                  <a:srgbClr val="0070C0"/>
                </a:solidFill>
              </a:rPr>
            </a:br>
            <a:r>
              <a:rPr lang="ru-RU" sz="4900" b="1" i="1" dirty="0" smtClean="0">
                <a:solidFill>
                  <a:srgbClr val="0070C0"/>
                </a:solidFill>
              </a:rPr>
              <a:t>Презентации российских команд для участия в европейских конкурсах</a:t>
            </a:r>
            <a:br>
              <a:rPr lang="ru-RU" sz="4900" b="1" i="1" dirty="0" smtClean="0">
                <a:solidFill>
                  <a:srgbClr val="0070C0"/>
                </a:solidFill>
              </a:rPr>
            </a:br>
            <a:r>
              <a:rPr lang="ru-RU" sz="4900" b="1" i="1" dirty="0">
                <a:solidFill>
                  <a:srgbClr val="0070C0"/>
                </a:solidFill>
              </a:rPr>
              <a:t/>
            </a:r>
            <a:br>
              <a:rPr lang="ru-RU" sz="4900" b="1" i="1" dirty="0">
                <a:solidFill>
                  <a:srgbClr val="0070C0"/>
                </a:solidFill>
              </a:rPr>
            </a:br>
            <a:r>
              <a:rPr lang="en-US" sz="4900" b="1" i="1" dirty="0">
                <a:solidFill>
                  <a:srgbClr val="0070C0"/>
                </a:solidFill>
              </a:rPr>
              <a:t>http://www.biohab.ru/index.php?/page/webinar.html</a:t>
            </a:r>
            <a:endParaRPr lang="ru-RU" sz="4900" b="1" i="1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400" b="1" i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89190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669752" y="5060224"/>
            <a:ext cx="11002747" cy="541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lnSpc>
                <a:spcPct val="110000"/>
              </a:lnSpc>
              <a:defRPr i="1"/>
            </a:lvl1pPr>
          </a:lstStyle>
          <a:p>
            <a:pPr lvl="0">
              <a:defRPr sz="1800" i="0">
                <a:solidFill>
                  <a:srgbClr val="000000"/>
                </a:solidFill>
              </a:defRPr>
            </a:pPr>
            <a:r>
              <a:rPr lang="ru-RU" sz="3200" b="1" dirty="0" smtClean="0"/>
              <a:t>Горизонт 2020</a:t>
            </a:r>
            <a:r>
              <a:rPr lang="en-US" sz="3200" b="1" dirty="0" smtClean="0"/>
              <a:t>: </a:t>
            </a:r>
            <a:r>
              <a:rPr lang="ru-RU" sz="3200" b="1" dirty="0" smtClean="0"/>
              <a:t>Социальные вызовы</a:t>
            </a:r>
            <a:endParaRPr sz="3200" b="1" i="1" dirty="0">
              <a:solidFill>
                <a:srgbClr val="414141"/>
              </a:solidFill>
            </a:endParaRPr>
          </a:p>
        </p:txBody>
      </p:sp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669752" y="6028928"/>
            <a:ext cx="7039148" cy="306427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ru-RU" sz="6200" dirty="0" smtClean="0"/>
              <a:t>Окружающая среда, включая изменение климата</a:t>
            </a:r>
            <a:endParaRPr sz="6200" dirty="0"/>
          </a:p>
        </p:txBody>
      </p:sp>
      <p:sp>
        <p:nvSpPr>
          <p:cNvPr id="48" name="Shape 4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/>
            <a:r>
              <a:rPr lang="ru-RU" b="1" dirty="0" smtClean="0"/>
              <a:t>Вадим Иванович Шаров</a:t>
            </a:r>
            <a:endParaRPr lang="en-US" b="1" dirty="0" smtClean="0"/>
          </a:p>
          <a:p>
            <a:pPr lvl="0"/>
            <a:r>
              <a:rPr lang="en-US" b="1" dirty="0"/>
              <a:t/>
            </a:r>
            <a:br>
              <a:rPr lang="en-US" b="1" dirty="0"/>
            </a:br>
            <a:r>
              <a:rPr lang="ru-RU" b="1" dirty="0" smtClean="0"/>
              <a:t>Российская НКТ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Пущинский государственный естественно-научный институт</a:t>
            </a:r>
            <a:endParaRPr b="1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8248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60475" y="4444752"/>
            <a:ext cx="8380965" cy="4937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ru-RU" sz="4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Список международных мероприятий в области «Окружающей среды и изменения климата»</a:t>
            </a: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endParaRPr lang="ru-RU" sz="3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ru-RU" sz="3200" b="1" i="1" u="sng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http://www.ncp-eco.ru/en/events.html</a:t>
            </a:r>
            <a:endParaRPr lang="ru-RU" sz="3200" b="1" i="1" u="sng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3200" b="1" i="1" u="sng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http://www.biohab.ru/index.php?/page/calendar.html</a:t>
            </a:r>
            <a:endParaRPr lang="ru-RU" sz="3200" b="1" i="1" u="sng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15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85776" y="4156720"/>
            <a:ext cx="109452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 sz="4800" b="1" dirty="0" smtClean="0">
                <a:solidFill>
                  <a:srgbClr val="C00000"/>
                </a:solidFill>
              </a:rPr>
              <a:t>Спасибо за внимание</a:t>
            </a:r>
            <a:r>
              <a:rPr lang="en-GB" altLang="ru-RU" sz="4800" b="1" dirty="0" smtClean="0">
                <a:solidFill>
                  <a:srgbClr val="C00000"/>
                </a:solidFill>
              </a:rPr>
              <a:t>!</a:t>
            </a:r>
            <a:endParaRPr lang="en-GB" altLang="ru-RU" sz="4800" b="1" dirty="0">
              <a:solidFill>
                <a:srgbClr val="C00000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ru-RU" altLang="en-US" dirty="0" smtClean="0">
              <a:latin typeface="Verdana" pitchFamily="32" charset="0"/>
              <a:ea typeface="Verdana" pitchFamily="32" charset="0"/>
              <a:cs typeface="Verdana" pitchFamily="32" charset="0"/>
              <a:hlinkClick r:id="rId3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Verdana" pitchFamily="32" charset="0"/>
                <a:ea typeface="Verdana" pitchFamily="32" charset="0"/>
                <a:cs typeface="Verdana" pitchFamily="32" charset="0"/>
                <a:hlinkClick r:id="rId3"/>
              </a:rPr>
              <a:t>www.ncp-eco.ru</a:t>
            </a:r>
            <a:endParaRPr lang="ru-RU" altLang="en-US" dirty="0">
              <a:latin typeface="Verdana" pitchFamily="32" charset="0"/>
              <a:ea typeface="Verdana" pitchFamily="32" charset="0"/>
              <a:cs typeface="Verdana" pitchFamily="32" charset="0"/>
              <a:hlinkClick r:id="rId3"/>
            </a:endParaRPr>
          </a:p>
          <a:p>
            <a:pPr eaLnBrk="1" hangingPunct="1">
              <a:spcBef>
                <a:spcPct val="0"/>
              </a:spcBef>
            </a:pPr>
            <a:r>
              <a:rPr lang="en-GB" altLang="en-US" dirty="0" smtClean="0">
                <a:latin typeface="Verdana" pitchFamily="32" charset="0"/>
                <a:ea typeface="Verdana" pitchFamily="32" charset="0"/>
                <a:cs typeface="Verdana" pitchFamily="32" charset="0"/>
                <a:hlinkClick r:id="rId3"/>
              </a:rPr>
              <a:t>http</a:t>
            </a:r>
            <a:r>
              <a:rPr lang="en-GB" altLang="en-US" dirty="0">
                <a:latin typeface="Verdana" pitchFamily="32" charset="0"/>
                <a:ea typeface="Verdana" pitchFamily="32" charset="0"/>
                <a:cs typeface="Verdana" pitchFamily="32" charset="0"/>
                <a:hlinkClick r:id="rId3"/>
              </a:rPr>
              <a:t>://www.biohab.ru/index.php?/blog/7-</a:t>
            </a:r>
            <a:r>
              <a:rPr lang="ru-RU" altLang="en-US" dirty="0">
                <a:latin typeface="Verdana" pitchFamily="32" charset="0"/>
                <a:ea typeface="Verdana" pitchFamily="32" charset="0"/>
                <a:cs typeface="Verdana" pitchFamily="32" charset="0"/>
                <a:hlinkClick r:id="rId3"/>
              </a:rPr>
              <a:t>национальная-контактная-точка-окружающая-</a:t>
            </a:r>
            <a:r>
              <a:rPr lang="ru-RU" altLang="en-US" dirty="0" err="1">
                <a:latin typeface="Verdana" pitchFamily="32" charset="0"/>
                <a:ea typeface="Verdana" pitchFamily="32" charset="0"/>
                <a:cs typeface="Verdana" pitchFamily="32" charset="0"/>
                <a:hlinkClick r:id="rId3"/>
              </a:rPr>
              <a:t>сре</a:t>
            </a:r>
            <a:r>
              <a:rPr lang="ru-RU" altLang="en-US" dirty="0" smtClean="0">
                <a:latin typeface="Verdana" pitchFamily="32" charset="0"/>
                <a:ea typeface="Verdana" pitchFamily="32" charset="0"/>
                <a:cs typeface="Verdana" pitchFamily="32" charset="0"/>
                <a:hlinkClick r:id="rId3"/>
              </a:rPr>
              <a:t>/</a:t>
            </a:r>
            <a:endParaRPr lang="en-US" altLang="en-US" dirty="0" smtClean="0">
              <a:latin typeface="Verdana" pitchFamily="32" charset="0"/>
              <a:ea typeface="Verdana" pitchFamily="32" charset="0"/>
              <a:cs typeface="Verdana" pitchFamily="3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u="sng" dirty="0">
                <a:hlinkClick r:id="rId4"/>
              </a:rPr>
              <a:t>http://ncp-climat-rus.livejournal.com/</a:t>
            </a:r>
            <a:r>
              <a:rPr lang="en-US" dirty="0"/>
              <a:t> 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ru-RU" altLang="en-US" dirty="0" smtClean="0">
              <a:latin typeface="Verdana" pitchFamily="32" charset="0"/>
              <a:ea typeface="Verdana" pitchFamily="32" charset="0"/>
              <a:cs typeface="Verdana" pitchFamily="3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altLang="en-US" dirty="0" smtClean="0">
                <a:latin typeface="Verdana" pitchFamily="32" charset="0"/>
                <a:ea typeface="Verdana" pitchFamily="32" charset="0"/>
                <a:cs typeface="Verdana" pitchFamily="32" charset="0"/>
              </a:rPr>
              <a:t>Вадим Шаров</a:t>
            </a:r>
            <a:endParaRPr lang="en-US" altLang="en-US" dirty="0">
              <a:latin typeface="Verdana" pitchFamily="32" charset="0"/>
              <a:ea typeface="Verdana" pitchFamily="32" charset="0"/>
              <a:cs typeface="Verdana" pitchFamily="3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latin typeface="Verdana" pitchFamily="32" charset="0"/>
                <a:ea typeface="Verdana" pitchFamily="32" charset="0"/>
                <a:cs typeface="Verdana" pitchFamily="32" charset="0"/>
                <a:hlinkClick r:id="rId5"/>
              </a:rPr>
              <a:t>vs@ncp-eco.ru</a:t>
            </a:r>
            <a:r>
              <a:rPr lang="en-US" altLang="en-US" dirty="0" smtClean="0">
                <a:latin typeface="Verdana" pitchFamily="32" charset="0"/>
                <a:ea typeface="Verdana" pitchFamily="32" charset="0"/>
                <a:cs typeface="Verdana" pitchFamily="32" charset="0"/>
              </a:rPr>
              <a:t> </a:t>
            </a:r>
            <a:endParaRPr lang="ru-RU" altLang="en-US" dirty="0" smtClean="0">
              <a:latin typeface="Verdana" pitchFamily="32" charset="0"/>
              <a:ea typeface="Verdana" pitchFamily="32" charset="0"/>
              <a:cs typeface="Verdana" pitchFamily="32" charset="0"/>
            </a:endParaRPr>
          </a:p>
          <a:p>
            <a:pPr eaLnBrk="1" hangingPunct="1">
              <a:spcBef>
                <a:spcPct val="0"/>
              </a:spcBef>
            </a:pPr>
            <a:endParaRPr lang="ru-RU" altLang="en-US" dirty="0" smtClean="0">
              <a:latin typeface="Verdana" pitchFamily="32" charset="0"/>
              <a:ea typeface="Verdana" pitchFamily="32" charset="0"/>
              <a:cs typeface="Verdana" pitchFamily="3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altLang="en-US" dirty="0" smtClean="0">
                <a:latin typeface="Verdana" pitchFamily="32" charset="0"/>
                <a:ea typeface="Verdana" pitchFamily="32" charset="0"/>
                <a:cs typeface="Verdana" pitchFamily="32" charset="0"/>
              </a:rPr>
              <a:t> </a:t>
            </a:r>
            <a:endParaRPr lang="en-GB" altLang="en-US" dirty="0">
              <a:latin typeface="Verdana" pitchFamily="32" charset="0"/>
              <a:ea typeface="Verdana" pitchFamily="32" charset="0"/>
              <a:cs typeface="Verdan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2001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18379" y="8909248"/>
            <a:ext cx="10613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http://ec.europa.eu/research/environment/index_en.cfm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51200" y="3230709"/>
            <a:ext cx="6502400" cy="38189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9525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cap="small" dirty="0">
                <a:solidFill>
                  <a:srgbClr val="666666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RESEARCH AREAS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R="114300"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  <a:hlinkClick r:id="rId3"/>
              </a:rPr>
              <a:t>Climate change</a:t>
            </a:r>
            <a:r>
              <a:rPr lang="ru-RU" sz="2800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Aharoni" panose="02010803020104030203" pitchFamily="2" charset="-79"/>
              </a:rPr>
              <a:t> Изменение климата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R="114300"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  <a:hlinkClick r:id="rId4"/>
              </a:rPr>
              <a:t>Natural hazards</a:t>
            </a:r>
            <a:r>
              <a:rPr lang="ru-RU" sz="2800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Aharoni" panose="02010803020104030203" pitchFamily="2" charset="-79"/>
              </a:rPr>
              <a:t> Природные угрозы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R="114300"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  <a:hlinkClick r:id="rId5"/>
              </a:rPr>
              <a:t>Environment and health</a:t>
            </a:r>
            <a:r>
              <a:rPr lang="ru-RU" sz="2800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Aharoni" panose="02010803020104030203" pitchFamily="2" charset="-79"/>
              </a:rPr>
              <a:t> Экология и здоровье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R="114300"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  <a:hlinkClick r:id="rId6"/>
              </a:rPr>
              <a:t>Natural resources management</a:t>
            </a:r>
            <a:r>
              <a:rPr lang="ru-RU" sz="2800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Aharoni" panose="02010803020104030203" pitchFamily="2" charset="-79"/>
              </a:rPr>
              <a:t> Управление природными ресурсами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R="114300"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en-US" sz="2800" dirty="0">
                <a:solidFill>
                  <a:srgbClr val="666666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  <a:hlinkClick r:id="rId7"/>
              </a:rPr>
              <a:t>Biodiversity</a:t>
            </a:r>
            <a:r>
              <a:rPr lang="ru-RU" sz="2800" dirty="0">
                <a:solidFill>
                  <a:srgbClr val="000000"/>
                </a:solidFill>
                <a:latin typeface="inherit"/>
                <a:ea typeface="Times New Roman" panose="02020603050405020304" pitchFamily="18" charset="0"/>
                <a:cs typeface="Aharoni" panose="02010803020104030203" pitchFamily="2" charset="-79"/>
              </a:rPr>
              <a:t> Биоразнообразие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20176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18379" y="8909248"/>
            <a:ext cx="1061378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http://ec.europa.eu/research/environment/index_en.cfm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251200" y="3230709"/>
            <a:ext cx="6502400" cy="540019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-9525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cap="small" dirty="0">
                <a:solidFill>
                  <a:srgbClr val="666666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RESEARCH </a:t>
            </a:r>
            <a:r>
              <a:rPr lang="en-US" sz="2800" b="1" cap="small" dirty="0" smtClean="0">
                <a:solidFill>
                  <a:srgbClr val="666666"/>
                </a:solidFill>
                <a:latin typeface="Aharoni" panose="02010803020104030203" pitchFamily="2" charset="-79"/>
                <a:ea typeface="Times New Roman" panose="02020603050405020304" pitchFamily="18" charset="0"/>
                <a:cs typeface="Aharoni" panose="02010803020104030203" pitchFamily="2" charset="-79"/>
              </a:rPr>
              <a:t>AREAS</a:t>
            </a:r>
            <a:endParaRPr lang="ru-RU" sz="2800" b="1" cap="small" dirty="0" smtClean="0">
              <a:solidFill>
                <a:srgbClr val="666666"/>
              </a:solidFill>
              <a:latin typeface="Aharoni" panose="02010803020104030203" pitchFamily="2" charset="-79"/>
              <a:ea typeface="Times New Roman" panose="02020603050405020304" pitchFamily="18" charset="0"/>
              <a:cs typeface="Aharoni" panose="02010803020104030203" pitchFamily="2" charset="-79"/>
            </a:endParaRPr>
          </a:p>
          <a:p>
            <a:pPr lvl="0"/>
            <a:r>
              <a:rPr lang="en-US" sz="2800" dirty="0">
                <a:hlinkClick r:id="rId3"/>
              </a:rPr>
              <a:t>Marine environment</a:t>
            </a:r>
            <a:r>
              <a:rPr lang="ru-RU" sz="2800" dirty="0"/>
              <a:t> Экология моря</a:t>
            </a:r>
          </a:p>
          <a:p>
            <a:pPr lvl="0"/>
            <a:r>
              <a:rPr lang="en-US" sz="2800" dirty="0">
                <a:hlinkClick r:id="rId4"/>
              </a:rPr>
              <a:t>Sustainable Urban Development</a:t>
            </a:r>
            <a:r>
              <a:rPr lang="ru-RU" sz="2800" dirty="0"/>
              <a:t> Устойчивое развитие городов</a:t>
            </a:r>
          </a:p>
          <a:p>
            <a:pPr lvl="0"/>
            <a:r>
              <a:rPr lang="en-US" sz="2800" dirty="0">
                <a:hlinkClick r:id="rId5"/>
              </a:rPr>
              <a:t>Environmental technologies</a:t>
            </a:r>
            <a:r>
              <a:rPr lang="ru-RU" sz="2800" dirty="0"/>
              <a:t> Экологические технологии</a:t>
            </a:r>
          </a:p>
          <a:p>
            <a:pPr lvl="0"/>
            <a:r>
              <a:rPr lang="en-US" sz="2800" dirty="0">
                <a:hlinkClick r:id="rId6"/>
              </a:rPr>
              <a:t>Earth observation</a:t>
            </a:r>
            <a:r>
              <a:rPr lang="ru-RU" sz="2800" dirty="0"/>
              <a:t> Исследование Земли</a:t>
            </a:r>
          </a:p>
          <a:p>
            <a:pPr lvl="0"/>
            <a:r>
              <a:rPr lang="en-US" sz="2800" dirty="0">
                <a:hlinkClick r:id="rId7"/>
              </a:rPr>
              <a:t>Tools for sustainable development</a:t>
            </a:r>
            <a:r>
              <a:rPr lang="ru-RU" sz="2800" dirty="0"/>
              <a:t> Инструменты устойчивого развития</a:t>
            </a:r>
          </a:p>
          <a:p>
            <a:pPr lvl="0"/>
            <a:r>
              <a:rPr lang="ru-RU" sz="2800" dirty="0" err="1">
                <a:hlinkClick r:id="rId8"/>
              </a:rPr>
              <a:t>Cultural</a:t>
            </a:r>
            <a:r>
              <a:rPr lang="ru-RU" sz="2800" dirty="0">
                <a:hlinkClick r:id="rId8"/>
              </a:rPr>
              <a:t> </a:t>
            </a:r>
            <a:r>
              <a:rPr lang="ru-RU" sz="2800" dirty="0" err="1">
                <a:hlinkClick r:id="rId8"/>
              </a:rPr>
              <a:t>heritage</a:t>
            </a:r>
            <a:r>
              <a:rPr lang="ru-RU" sz="2800" dirty="0"/>
              <a:t> Культурное наследие</a:t>
            </a:r>
          </a:p>
          <a:p>
            <a:pPr indent="-9525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</a:pP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688657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Climate</a:t>
            </a:r>
            <a:r>
              <a:rPr lang="ru-RU" dirty="0"/>
              <a:t> </a:t>
            </a:r>
            <a:r>
              <a:rPr lang="ru-RU" dirty="0" err="1"/>
              <a:t>services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SC5-01-2016-2017</a:t>
            </a:r>
            <a:r>
              <a:rPr lang="ru-RU" dirty="0"/>
              <a:t>: </a:t>
            </a:r>
            <a:r>
              <a:rPr lang="ru-RU" dirty="0" err="1"/>
              <a:t>Exploiting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added</a:t>
            </a:r>
            <a:r>
              <a:rPr lang="ru-RU" dirty="0"/>
              <a:t> </a:t>
            </a:r>
            <a:r>
              <a:rPr lang="ru-RU" dirty="0" err="1"/>
              <a:t>value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climate</a:t>
            </a:r>
            <a:r>
              <a:rPr lang="ru-RU" dirty="0"/>
              <a:t> </a:t>
            </a:r>
            <a:r>
              <a:rPr lang="ru-RU" dirty="0" err="1"/>
              <a:t>services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Разработка дополнительных климатических служб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06786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3645932"/>
            <a:ext cx="11988800" cy="2413000"/>
          </a:xfrm>
        </p:spPr>
        <p:txBody>
          <a:bodyPr>
            <a:normAutofit fontScale="90000"/>
          </a:bodyPr>
          <a:lstStyle/>
          <a:p>
            <a:r>
              <a:rPr lang="ru-RU" dirty="0"/>
              <a:t>SC5-02-2017: </a:t>
            </a:r>
            <a:r>
              <a:rPr lang="ru-RU" dirty="0" err="1"/>
              <a:t>Integrated</a:t>
            </a:r>
            <a:r>
              <a:rPr lang="ru-RU" dirty="0"/>
              <a:t> </a:t>
            </a:r>
            <a:r>
              <a:rPr lang="ru-RU" dirty="0" err="1"/>
              <a:t>European</a:t>
            </a:r>
            <a:r>
              <a:rPr lang="ru-RU" dirty="0"/>
              <a:t> </a:t>
            </a:r>
            <a:r>
              <a:rPr lang="ru-RU" dirty="0" err="1"/>
              <a:t>regional</a:t>
            </a:r>
            <a:r>
              <a:rPr lang="ru-RU" dirty="0"/>
              <a:t> </a:t>
            </a:r>
            <a:r>
              <a:rPr lang="ru-RU" dirty="0" err="1"/>
              <a:t>modelling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climate</a:t>
            </a:r>
            <a:r>
              <a:rPr lang="ru-RU" dirty="0"/>
              <a:t> </a:t>
            </a:r>
            <a:r>
              <a:rPr lang="ru-RU" dirty="0" err="1"/>
              <a:t>prediction</a:t>
            </a:r>
            <a:r>
              <a:rPr lang="ru-RU" dirty="0"/>
              <a:t> </a:t>
            </a:r>
            <a:r>
              <a:rPr lang="ru-RU" dirty="0" err="1"/>
              <a:t>system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Интегрированная Европейская региональная система моделирования и климатического прогнозирования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33620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SC5-04-2017: </a:t>
            </a:r>
            <a:r>
              <a:rPr lang="ru-RU" dirty="0" err="1"/>
              <a:t>Towards</a:t>
            </a:r>
            <a:r>
              <a:rPr lang="ru-RU" dirty="0"/>
              <a:t> a </a:t>
            </a:r>
            <a:r>
              <a:rPr lang="ru-RU" dirty="0" err="1"/>
              <a:t>robust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comprehensive</a:t>
            </a:r>
            <a:r>
              <a:rPr lang="ru-RU" dirty="0"/>
              <a:t> </a:t>
            </a:r>
            <a:r>
              <a:rPr lang="ru-RU" dirty="0" err="1"/>
              <a:t>greenhouse</a:t>
            </a:r>
            <a:r>
              <a:rPr lang="ru-RU" dirty="0"/>
              <a:t> </a:t>
            </a:r>
            <a:r>
              <a:rPr lang="ru-RU" dirty="0" err="1"/>
              <a:t>gas</a:t>
            </a:r>
            <a:r>
              <a:rPr lang="ru-RU" dirty="0"/>
              <a:t> </a:t>
            </a:r>
            <a:r>
              <a:rPr lang="ru-RU" dirty="0" err="1"/>
              <a:t>verification</a:t>
            </a:r>
            <a:r>
              <a:rPr lang="ru-RU" dirty="0"/>
              <a:t> </a:t>
            </a:r>
            <a:r>
              <a:rPr lang="ru-RU" dirty="0" err="1"/>
              <a:t>system</a:t>
            </a:r>
            <a:r>
              <a:rPr lang="ru-RU" dirty="0"/>
              <a:t> 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На пути к надежной и всеобъемлющей системе контроля выбросов парниковых газов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91913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70C0"/>
                </a:solidFill>
              </a:rPr>
              <a:t>Towards</a:t>
            </a:r>
            <a:r>
              <a:rPr lang="ru-RU" b="1" dirty="0">
                <a:solidFill>
                  <a:srgbClr val="0070C0"/>
                </a:solidFill>
              </a:rPr>
              <a:t> a </a:t>
            </a:r>
            <a:r>
              <a:rPr lang="ru-RU" b="1" dirty="0" err="1">
                <a:solidFill>
                  <a:srgbClr val="0070C0"/>
                </a:solidFill>
              </a:rPr>
              <a:t>low-carbon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</a:rPr>
              <a:t>Europe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/>
              <a:t>SC5-06-2016-2017: </a:t>
            </a:r>
            <a:r>
              <a:rPr lang="ru-RU" sz="4900" dirty="0" err="1"/>
              <a:t>Pathways</a:t>
            </a:r>
            <a:r>
              <a:rPr lang="ru-RU" sz="4900" dirty="0"/>
              <a:t> </a:t>
            </a:r>
            <a:r>
              <a:rPr lang="ru-RU" sz="4900" dirty="0" err="1"/>
              <a:t>towards</a:t>
            </a:r>
            <a:r>
              <a:rPr lang="ru-RU" sz="4900" dirty="0"/>
              <a:t> </a:t>
            </a:r>
            <a:r>
              <a:rPr lang="ru-RU" sz="4900" dirty="0" err="1"/>
              <a:t>the</a:t>
            </a:r>
            <a:r>
              <a:rPr lang="ru-RU" sz="4900" dirty="0"/>
              <a:t> </a:t>
            </a:r>
            <a:r>
              <a:rPr lang="ru-RU" sz="4900" dirty="0" err="1"/>
              <a:t>decarbonisation</a:t>
            </a:r>
            <a:r>
              <a:rPr lang="ru-RU" sz="4900" dirty="0"/>
              <a:t> </a:t>
            </a:r>
            <a:r>
              <a:rPr lang="ru-RU" sz="4900" dirty="0" err="1"/>
              <a:t>and</a:t>
            </a:r>
            <a:r>
              <a:rPr lang="ru-RU" sz="4900" dirty="0"/>
              <a:t> </a:t>
            </a:r>
            <a:r>
              <a:rPr lang="ru-RU" sz="4900" dirty="0" err="1"/>
              <a:t>resilience</a:t>
            </a:r>
            <a:r>
              <a:rPr lang="ru-RU" sz="4900" dirty="0"/>
              <a:t> </a:t>
            </a:r>
            <a:r>
              <a:rPr lang="ru-RU" sz="4900" dirty="0" err="1"/>
              <a:t>of</a:t>
            </a:r>
            <a:r>
              <a:rPr lang="ru-RU" sz="4900" dirty="0"/>
              <a:t> </a:t>
            </a:r>
            <a:r>
              <a:rPr lang="ru-RU" sz="4900" dirty="0" err="1"/>
              <a:t>the</a:t>
            </a:r>
            <a:r>
              <a:rPr lang="ru-RU" sz="4900" dirty="0"/>
              <a:t> </a:t>
            </a:r>
            <a:r>
              <a:rPr lang="ru-RU" sz="4900" dirty="0" err="1"/>
              <a:t>European</a:t>
            </a:r>
            <a:r>
              <a:rPr lang="ru-RU" sz="4900" dirty="0"/>
              <a:t> </a:t>
            </a:r>
            <a:r>
              <a:rPr lang="ru-RU" sz="4900" dirty="0" err="1"/>
              <a:t>economy</a:t>
            </a:r>
            <a:r>
              <a:rPr lang="ru-RU" sz="4900" dirty="0"/>
              <a:t> </a:t>
            </a:r>
            <a:r>
              <a:rPr lang="ru-RU" sz="4900" dirty="0" err="1"/>
              <a:t>in</a:t>
            </a:r>
            <a:r>
              <a:rPr lang="ru-RU" sz="4900" dirty="0"/>
              <a:t> </a:t>
            </a:r>
            <a:r>
              <a:rPr lang="ru-RU" sz="4900" dirty="0" err="1"/>
              <a:t>the</a:t>
            </a:r>
            <a:r>
              <a:rPr lang="ru-RU" sz="4900" dirty="0"/>
              <a:t> </a:t>
            </a:r>
            <a:r>
              <a:rPr lang="ru-RU" sz="4900" dirty="0" err="1"/>
              <a:t>timeframe</a:t>
            </a:r>
            <a:r>
              <a:rPr lang="ru-RU" sz="4900" dirty="0"/>
              <a:t> 2030-2050 </a:t>
            </a:r>
            <a:r>
              <a:rPr lang="ru-RU" sz="4900" dirty="0" err="1"/>
              <a:t>and</a:t>
            </a:r>
            <a:r>
              <a:rPr lang="ru-RU" sz="4900" dirty="0"/>
              <a:t> </a:t>
            </a:r>
            <a:r>
              <a:rPr lang="ru-RU" sz="4900" dirty="0" err="1"/>
              <a:t>beyond</a:t>
            </a:r>
            <a:endParaRPr lang="ru-RU" sz="49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700336"/>
            <a:ext cx="10962413" cy="21602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89832" y="6909792"/>
            <a:ext cx="105131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Разработка путей снижения потребления углерода и устойчивого функционирования европейской экономики в период 2030-2050 </a:t>
            </a:r>
            <a:r>
              <a:rPr lang="ru-RU" sz="4400" b="1" dirty="0" err="1">
                <a:solidFill>
                  <a:srgbClr val="002060"/>
                </a:solidFill>
              </a:rPr>
              <a:t>гг</a:t>
            </a:r>
            <a:r>
              <a:rPr lang="ru-RU" sz="4400" b="1" dirty="0">
                <a:solidFill>
                  <a:srgbClr val="002060"/>
                </a:solidFill>
              </a:rPr>
              <a:t> и далее</a:t>
            </a:r>
            <a:endParaRPr lang="ru-RU" sz="4400" b="1" i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59629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4">
  <a:themeElements>
    <a:clrScheme name="New_Template4">
      <a:dk1>
        <a:srgbClr val="414141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Georgia"/>
        <a:ea typeface="Georgia"/>
        <a:cs typeface="Georgia"/>
      </a:majorFont>
      <a:minorFont>
        <a:latin typeface="Georgia"/>
        <a:ea typeface="Georgia"/>
        <a:cs typeface="Georgia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Georgia"/>
        <a:ea typeface="Georgia"/>
        <a:cs typeface="Georgia"/>
      </a:majorFont>
      <a:minorFont>
        <a:latin typeface="Georgia"/>
        <a:ea typeface="Georgia"/>
        <a:cs typeface="Georgia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339</Words>
  <Application>Microsoft Office PowerPoint</Application>
  <PresentationFormat>Произвольный</PresentationFormat>
  <Paragraphs>75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3" baseType="lpstr">
      <vt:lpstr>Aharoni</vt:lpstr>
      <vt:lpstr>Arial</vt:lpstr>
      <vt:lpstr>Avenir Roman</vt:lpstr>
      <vt:lpstr>Calibri</vt:lpstr>
      <vt:lpstr>Georgia</vt:lpstr>
      <vt:lpstr>Helvetica</vt:lpstr>
      <vt:lpstr>inherit</vt:lpstr>
      <vt:lpstr>Palatino</vt:lpstr>
      <vt:lpstr>Times New Roman</vt:lpstr>
      <vt:lpstr>Verdana</vt:lpstr>
      <vt:lpstr>Zapf Dingbats</vt:lpstr>
      <vt:lpstr>New_Template4</vt:lpstr>
      <vt:lpstr>Презентация PowerPoint</vt:lpstr>
      <vt:lpstr>Презентация PowerPoint</vt:lpstr>
      <vt:lpstr>Окружающая среда, включая изменение климата</vt:lpstr>
      <vt:lpstr>Презентация PowerPoint</vt:lpstr>
      <vt:lpstr>Презентация PowerPoint</vt:lpstr>
      <vt:lpstr>Climate services SC5-01-2016-2017: Exploiting the added value of climate services</vt:lpstr>
      <vt:lpstr>SC5-02-2017: Integrated European regional modelling and climate prediction system</vt:lpstr>
      <vt:lpstr>SC5-04-2017: Towards a robust and comprehensive greenhouse gas verification system </vt:lpstr>
      <vt:lpstr>Towards a low-carbon Europe SC5-06-2016-2017: Pathways towards the decarbonisation and resilience of the European economy in the timeframe 2030-2050 and beyond</vt:lpstr>
      <vt:lpstr>SC5-07-2017: Coordinating and supporting research and innovation actions on the decarbonisation of the EU economy </vt:lpstr>
      <vt:lpstr>Nature-based solutions for territorial resilience  SC5-08-2017: Large-scale demonstrators on nature-based solutions for hydrometeorological risk reduction</vt:lpstr>
      <vt:lpstr>Raw materials SC5-13-2016-2017: New solutions for sustainable production of raw materials</vt:lpstr>
      <vt:lpstr>SC5-14-2016-2017: Raw materials Innovation actions</vt:lpstr>
      <vt:lpstr>SC5-15-2016-2017: Raw materials policy support actions</vt:lpstr>
      <vt:lpstr>SC5-16-2016-2017: Raw materials international co-operation</vt:lpstr>
      <vt:lpstr>Cultural heritage for sustainable growth SC5-21-2016-2017: Cultural heritage as a driver for sustainable growth</vt:lpstr>
      <vt:lpstr>SC5-22-2017: Innovative financing, business and governance models for adaptive re-use of cultural heritage</vt:lpstr>
      <vt:lpstr>SC5-26-2017: Pre-commercial procurement on soil decontamination </vt:lpstr>
      <vt:lpstr>Deadlines </vt:lpstr>
      <vt:lpstr>Activities relating to climate / Активности связанные с климатической тематикой </vt:lpstr>
      <vt:lpstr>H2020-IND-CE-2016/17 'Industry 2020 in the Circular Economy’ (on eco-innovation),    CIRC-03-2016: Smart Specialisation for systemic eco-innovation/circular economy (CSA)   Deadline: 07 Mar 2017</vt:lpstr>
      <vt:lpstr>   BG-11-2017: The effect of climate change on Arctic permafrost and its socio-economic impact, with a focus on coastal areas (RIA)  2017 Opening: 04 Oct 2016  Deadline: 14 Feb 2017     </vt:lpstr>
      <vt:lpstr>   H2020-SFS-2016-2017 ‘Sustainable Food Security – Resilient and resource-efficient value chains’ (on Earth Observation for Africa),  SFS-43-2017: Earth observation services for the monitoring of agricultural production in Africa (RIA)   2017 Opening: 04 Oct 2016  Deadline: 14 Feb 2017   </vt:lpstr>
      <vt:lpstr>   H2020-SMEInst-2016-2017.    SMEinst-12-2016-2017: Boosting the potential of small businesses in the areas and priorities of Societal Challenge 5  </vt:lpstr>
      <vt:lpstr>   Sustainable forests for the society of the future  FP7 ERA-NET Sumforest  ЭРА-НЕТ "Устойчивое лесное хозяйство для общества будущего  Пререгистрация до 20 мая 2016  Окончание подачи заявки 17 июня 2016  https://www.sumforest.org/calls-research/ </vt:lpstr>
      <vt:lpstr>   The Bio-based Industries (BBI) Биоиндустрия   До 7 сентября 2016 (17:00 – Брюссель)  http://www.bbi-europe.eu/participate/calls-proposals-2016  </vt:lpstr>
      <vt:lpstr>   RESEARCH AND INNOVATION ACTIONS  BBI 2016.R1 - Valorisation of the organic content of wastewater as feedstock, contributing to the renewable circular economy  BBI 2016.R8 - Emerging technologies for conversion of the organic content of Municipal Solid Waste and improving waste-to-chemicals value chains     </vt:lpstr>
      <vt:lpstr> Обратитесь к НКТ за помощью!  Подпишитесь на блог НКТ и задавайте вопросы!  http://www.biohab.ru/index.php?/blog/7-национальная-контактная-точка-окружающая-сре/ </vt:lpstr>
      <vt:lpstr> Бесплатные вэбинары «Биохаба»  Презентации российских команд для участия в европейских конкурсах  http://www.biohab.ru/index.php?/page/webinar.html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action, resource efficiency and raw materials</dc:title>
  <dc:creator>Ирина</dc:creator>
  <cp:lastModifiedBy>я</cp:lastModifiedBy>
  <cp:revision>104</cp:revision>
  <dcterms:modified xsi:type="dcterms:W3CDTF">2016-05-24T02:06:20Z</dcterms:modified>
</cp:coreProperties>
</file>