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  <p:sldMasterId id="2147483696" r:id="rId3"/>
  </p:sldMasterIdLst>
  <p:sldIdLst>
    <p:sldId id="257" r:id="rId4"/>
    <p:sldId id="259" r:id="rId5"/>
    <p:sldId id="261" r:id="rId6"/>
    <p:sldId id="262" r:id="rId7"/>
    <p:sldId id="264" r:id="rId8"/>
    <p:sldId id="263" r:id="rId9"/>
    <p:sldId id="260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4" autoAdjust="0"/>
    <p:restoredTop sz="94660"/>
  </p:normalViewPr>
  <p:slideViewPr>
    <p:cSldViewPr snapToGrid="0">
      <p:cViewPr varScale="1">
        <p:scale>
          <a:sx n="61" d="100"/>
          <a:sy n="61" d="100"/>
        </p:scale>
        <p:origin x="77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9116-94ED-45C1-97C2-2B01719B803C}" type="datetimeFigureOut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24.05.2016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78FD1-1EBB-4AC4-8E88-5C9FCB09D974}" type="slidenum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398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9116-94ED-45C1-97C2-2B01719B803C}" type="datetimeFigureOut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24.05.2016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78FD1-1EBB-4AC4-8E88-5C9FCB09D974}" type="slidenum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306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9116-94ED-45C1-97C2-2B01719B803C}" type="datetimeFigureOut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24.05.2016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78FD1-1EBB-4AC4-8E88-5C9FCB09D974}" type="slidenum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8316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9116-94ED-45C1-97C2-2B01719B803C}" type="datetimeFigureOut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24.05.2016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78FD1-1EBB-4AC4-8E88-5C9FCB09D974}" type="slidenum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1625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9116-94ED-45C1-97C2-2B01719B803C}" type="datetimeFigureOut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24.05.2016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78FD1-1EBB-4AC4-8E88-5C9FCB09D974}" type="slidenum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6717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9116-94ED-45C1-97C2-2B01719B803C}" type="datetimeFigureOut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24.05.2016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78FD1-1EBB-4AC4-8E88-5C9FCB09D974}" type="slidenum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934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9116-94ED-45C1-97C2-2B01719B803C}" type="datetimeFigureOut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24.05.2016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78FD1-1EBB-4AC4-8E88-5C9FCB09D974}" type="slidenum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951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9116-94ED-45C1-97C2-2B01719B803C}" type="datetimeFigureOut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24.05.2016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78FD1-1EBB-4AC4-8E88-5C9FCB09D974}" type="slidenum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8836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9116-94ED-45C1-97C2-2B01719B803C}" type="datetimeFigureOut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24.05.2016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78FD1-1EBB-4AC4-8E88-5C9FCB09D974}" type="slidenum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6532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9116-94ED-45C1-97C2-2B01719B803C}" type="datetimeFigureOut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24.05.2016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78FD1-1EBB-4AC4-8E88-5C9FCB09D974}" type="slidenum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0106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9116-94ED-45C1-97C2-2B01719B803C}" type="datetimeFigureOut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24.05.2016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78FD1-1EBB-4AC4-8E88-5C9FCB09D974}" type="slidenum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57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9116-94ED-45C1-97C2-2B01719B803C}" type="datetimeFigureOut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24.05.2016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78FD1-1EBB-4AC4-8E88-5C9FCB09D974}" type="slidenum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1715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9116-94ED-45C1-97C2-2B01719B803C}" type="datetimeFigureOut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24.05.2016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78FD1-1EBB-4AC4-8E88-5C9FCB09D974}" type="slidenum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6212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9116-94ED-45C1-97C2-2B01719B803C}" type="datetimeFigureOut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24.05.2016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78FD1-1EBB-4AC4-8E88-5C9FCB09D974}" type="slidenum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1198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9116-94ED-45C1-97C2-2B01719B803C}" type="datetimeFigureOut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24.05.2016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78FD1-1EBB-4AC4-8E88-5C9FCB09D974}" type="slidenum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1498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9116-94ED-45C1-97C2-2B01719B803C}" type="datetimeFigureOut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24.05.2016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78FD1-1EBB-4AC4-8E88-5C9FCB09D974}" type="slidenum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5378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9116-94ED-45C1-97C2-2B01719B803C}" type="datetimeFigureOut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24.05.2016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78FD1-1EBB-4AC4-8E88-5C9FCB09D974}" type="slidenum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3831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9116-94ED-45C1-97C2-2B01719B803C}" type="datetimeFigureOut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24.05.2016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78FD1-1EBB-4AC4-8E88-5C9FCB09D974}" type="slidenum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0061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9116-94ED-45C1-97C2-2B01719B803C}" type="datetimeFigureOut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24.05.2016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78FD1-1EBB-4AC4-8E88-5C9FCB09D974}" type="slidenum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91735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9116-94ED-45C1-97C2-2B01719B803C}" type="datetimeFigureOut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24.05.2016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78FD1-1EBB-4AC4-8E88-5C9FCB09D974}" type="slidenum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0028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9116-94ED-45C1-97C2-2B01719B803C}" type="datetimeFigureOut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24.05.2016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78FD1-1EBB-4AC4-8E88-5C9FCB09D974}" type="slidenum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767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9116-94ED-45C1-97C2-2B01719B803C}" type="datetimeFigureOut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24.05.2016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78FD1-1EBB-4AC4-8E88-5C9FCB09D974}" type="slidenum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940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9116-94ED-45C1-97C2-2B01719B803C}" type="datetimeFigureOut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24.05.2016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78FD1-1EBB-4AC4-8E88-5C9FCB09D974}" type="slidenum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88351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9116-94ED-45C1-97C2-2B01719B803C}" type="datetimeFigureOut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24.05.2016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78FD1-1EBB-4AC4-8E88-5C9FCB09D974}" type="slidenum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3346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9116-94ED-45C1-97C2-2B01719B803C}" type="datetimeFigureOut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24.05.2016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78FD1-1EBB-4AC4-8E88-5C9FCB09D974}" type="slidenum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6977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9116-94ED-45C1-97C2-2B01719B803C}" type="datetimeFigureOut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24.05.2016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78FD1-1EBB-4AC4-8E88-5C9FCB09D974}" type="slidenum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54777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9116-94ED-45C1-97C2-2B01719B803C}" type="datetimeFigureOut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24.05.2016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78FD1-1EBB-4AC4-8E88-5C9FCB09D974}" type="slidenum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826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9116-94ED-45C1-97C2-2B01719B803C}" type="datetimeFigureOut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24.05.2016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78FD1-1EBB-4AC4-8E88-5C9FCB09D974}" type="slidenum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564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9116-94ED-45C1-97C2-2B01719B803C}" type="datetimeFigureOut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24.05.2016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78FD1-1EBB-4AC4-8E88-5C9FCB09D974}" type="slidenum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923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9116-94ED-45C1-97C2-2B01719B803C}" type="datetimeFigureOut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24.05.2016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78FD1-1EBB-4AC4-8E88-5C9FCB09D974}" type="slidenum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4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9116-94ED-45C1-97C2-2B01719B803C}" type="datetimeFigureOut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24.05.2016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78FD1-1EBB-4AC4-8E88-5C9FCB09D974}" type="slidenum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01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9116-94ED-45C1-97C2-2B01719B803C}" type="datetimeFigureOut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24.05.2016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78FD1-1EBB-4AC4-8E88-5C9FCB09D974}" type="slidenum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665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9116-94ED-45C1-97C2-2B01719B803C}" type="datetimeFigureOut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24.05.2016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78FD1-1EBB-4AC4-8E88-5C9FCB09D974}" type="slidenum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706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19116-94ED-45C1-97C2-2B01719B803C}" type="datetimeFigureOut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24.05.2016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78FD1-1EBB-4AC4-8E88-5C9FCB09D974}" type="slidenum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227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19116-94ED-45C1-97C2-2B01719B803C}" type="datetimeFigureOut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24.05.2016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78FD1-1EBB-4AC4-8E88-5C9FCB09D974}" type="slidenum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687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19116-94ED-45C1-97C2-2B01719B803C}" type="datetimeFigureOut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24.05.2016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78FD1-1EBB-4AC4-8E88-5C9FCB09D974}" type="slidenum">
              <a:rPr lang="de-A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A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039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galenovich@mail.ru" TargetMode="External"/><Relationship Id="rId2" Type="http://schemas.openxmlformats.org/officeDocument/2006/relationships/hyperlink" Target="mailto:office.russia@ecocom.at" TargetMode="Externa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.png"/><Relationship Id="rId4" Type="http://schemas.openxmlformats.org/officeDocument/2006/relationships/hyperlink" Target="http://www.ecocom.a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41731" y="1061823"/>
            <a:ext cx="10360058" cy="2439186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r>
              <a:rPr lang="ru-RU" sz="4800" b="1" dirty="0" smtClean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Новые </a:t>
            </a:r>
            <a:r>
              <a:rPr lang="ru-RU" sz="4800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модели, ориентиры и требования к результатам действий </a:t>
            </a:r>
            <a:br>
              <a:rPr lang="ru-RU" sz="4800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по снижению воздействия на </a:t>
            </a:r>
            <a:r>
              <a:rPr lang="ru-RU" sz="4800" b="1" dirty="0" smtClean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климат</a:t>
            </a:r>
            <a:r>
              <a:rPr lang="ru-RU" sz="4800" dirty="0">
                <a:latin typeface="Arial" panose="020B0604020202020204" pitchFamily="34" charset="0"/>
              </a:rPr>
              <a:t/>
            </a:r>
            <a:br>
              <a:rPr lang="ru-RU" sz="4800" dirty="0">
                <a:latin typeface="Arial" panose="020B0604020202020204" pitchFamily="34" charset="0"/>
              </a:rPr>
            </a:br>
            <a:endParaRPr lang="de-AT" sz="4800" b="1" dirty="0">
              <a:solidFill>
                <a:srgbClr val="33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1524000" y="0"/>
            <a:ext cx="9144000" cy="188640"/>
          </a:xfrm>
          <a:prstGeom prst="rect">
            <a:avLst/>
          </a:prstGeom>
          <a:solidFill>
            <a:srgbClr val="336600"/>
          </a:solidFill>
          <a:ln>
            <a:solidFill>
              <a:srgbClr val="33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3053662" y="5513731"/>
            <a:ext cx="6084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А. Ю. Галенович</a:t>
            </a:r>
            <a:endParaRPr lang="de-AT" b="1" dirty="0">
              <a:solidFill>
                <a:srgbClr val="33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3950" y="3501009"/>
            <a:ext cx="2324100" cy="190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99872" y="6018513"/>
            <a:ext cx="108508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 smtClean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Зеленая экономика: вызовы и стратегии низкоуглеродного развития», Москва, </a:t>
            </a:r>
            <a:r>
              <a:rPr lang="ru-RU" b="1" dirty="0" smtClean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РИСИ, 24 мая </a:t>
            </a:r>
            <a:r>
              <a:rPr lang="ru-RU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2016 г. </a:t>
            </a:r>
          </a:p>
        </p:txBody>
      </p:sp>
    </p:spTree>
    <p:extLst>
      <p:ext uri="{BB962C8B-B14F-4D97-AF65-F5344CB8AC3E}">
        <p14:creationId xmlns:p14="http://schemas.microsoft.com/office/powerpoint/2010/main" val="56910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9456" y="187968"/>
            <a:ext cx="11753088" cy="1143000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Национальные вклады и передаваемые </a:t>
            </a:r>
            <a:r>
              <a:rPr lang="ru-RU" sz="2800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на международном уровне </a:t>
            </a:r>
            <a:r>
              <a:rPr lang="ru-RU" sz="2800" b="1" dirty="0" smtClean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результаты </a:t>
            </a:r>
            <a:r>
              <a:rPr lang="ru-RU" sz="2800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предотвращения изменения климата </a:t>
            </a:r>
            <a:br>
              <a:rPr lang="ru-RU" sz="2800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</a:br>
            <a:endParaRPr lang="de-AT" sz="2800" b="1" dirty="0">
              <a:solidFill>
                <a:srgbClr val="33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1524000" y="-39792"/>
            <a:ext cx="9144000" cy="188640"/>
          </a:xfrm>
          <a:prstGeom prst="rect">
            <a:avLst/>
          </a:prstGeom>
          <a:solidFill>
            <a:srgbClr val="336600"/>
          </a:solidFill>
          <a:ln>
            <a:solidFill>
              <a:srgbClr val="33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>
              <a:solidFill>
                <a:prstClr val="white"/>
              </a:solidFill>
            </a:endParaRPr>
          </a:p>
        </p:txBody>
      </p:sp>
      <p:pic>
        <p:nvPicPr>
          <p:cNvPr id="11" name="Picture 36" descr="logo_E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8409" y="6140456"/>
            <a:ext cx="647899" cy="39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Объект 2"/>
          <p:cNvSpPr txBox="1">
            <a:spLocks/>
          </p:cNvSpPr>
          <p:nvPr/>
        </p:nvSpPr>
        <p:spPr bwMode="auto">
          <a:xfrm>
            <a:off x="615696" y="3230880"/>
            <a:ext cx="11521440" cy="3628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537" indent="0">
              <a:lnSpc>
                <a:spcPct val="107000"/>
              </a:lnSpc>
              <a:spcAft>
                <a:spcPts val="800"/>
              </a:spcAft>
              <a:buNone/>
            </a:pPr>
            <a:endParaRPr lang="ru-RU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537" indent="0">
              <a:lnSpc>
                <a:spcPct val="107000"/>
              </a:lnSpc>
              <a:spcAft>
                <a:spcPts val="800"/>
              </a:spcAft>
              <a:buNone/>
            </a:pPr>
            <a:endParaRPr lang="ru-RU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Clr>
                <a:srgbClr val="72A376"/>
              </a:buClr>
            </a:pPr>
            <a:r>
              <a:rPr lang="ru-RU" sz="24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От принципов </a:t>
            </a:r>
            <a:r>
              <a:rPr lang="en-US" sz="24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CDM </a:t>
            </a:r>
            <a:r>
              <a:rPr lang="ru-RU" sz="24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к </a:t>
            </a:r>
            <a:r>
              <a:rPr lang="en-US" sz="24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JI</a:t>
            </a:r>
            <a:r>
              <a:rPr lang="ru-RU" sz="24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4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ITMO </a:t>
            </a:r>
            <a:r>
              <a:rPr lang="ru-RU" sz="24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учитываются</a:t>
            </a:r>
            <a:r>
              <a:rPr lang="en-US" sz="24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en-US" sz="24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NDC)</a:t>
            </a:r>
            <a:endParaRPr lang="ru-RU" sz="2400" dirty="0" smtClean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Clr>
                <a:srgbClr val="72A376"/>
              </a:buClr>
            </a:pPr>
            <a:r>
              <a:rPr lang="ru-RU" sz="24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Субъект переуступки любое лицо, передача с разрешения Сторон</a:t>
            </a:r>
          </a:p>
          <a:p>
            <a:pPr>
              <a:buClr>
                <a:srgbClr val="72A376"/>
              </a:buClr>
            </a:pPr>
            <a:r>
              <a:rPr lang="ru-RU" sz="24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Включает </a:t>
            </a:r>
            <a:r>
              <a:rPr lang="ru-RU" sz="2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требования, знакомые по </a:t>
            </a:r>
            <a:r>
              <a:rPr lang="en-GB" sz="2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CDM </a:t>
            </a:r>
            <a:r>
              <a:rPr lang="ru-RU" sz="2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en-GB" sz="24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JI</a:t>
            </a:r>
            <a:r>
              <a:rPr lang="ru-RU" sz="24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sz="2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новые требования к проектным сокращениям</a:t>
            </a:r>
          </a:p>
          <a:p>
            <a:pPr lvl="1">
              <a:buClr>
                <a:srgbClr val="72A376"/>
              </a:buClr>
            </a:pPr>
            <a:r>
              <a:rPr lang="ru-RU" sz="18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Учет опыта и уроков действующих механизмов</a:t>
            </a:r>
            <a:r>
              <a:rPr lang="en-US" sz="18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8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buClr>
                <a:srgbClr val="72A376"/>
              </a:buClr>
            </a:pPr>
            <a:r>
              <a:rPr lang="ru-RU" sz="18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Должны вести к итоговому сокращению глобальных выбросов</a:t>
            </a:r>
            <a:r>
              <a:rPr lang="en-GB" sz="18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8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640007"/>
              </p:ext>
            </p:extLst>
          </p:nvPr>
        </p:nvGraphicFramePr>
        <p:xfrm>
          <a:off x="615696" y="1501948"/>
          <a:ext cx="11521440" cy="252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720"/>
                <a:gridCol w="576072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Парижское соглашение (ст. 6)</a:t>
                      </a:r>
                    </a:p>
                    <a:p>
                      <a:r>
                        <a:rPr lang="ru-RU" sz="2000" b="0" i="0" u="sng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Использование передаваемых на международном уровне результатов предотвращения изменения климата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 для достижения определяемых на национальном уровне вкладов согласно настоящему Соглашению </a:t>
                      </a:r>
                      <a:r>
                        <a:rPr lang="ru-RU" sz="2000" b="0" i="0" u="sng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осуществляется на добровольной основе и с разрешения участвующих Сторон.</a:t>
                      </a:r>
                      <a:endParaRPr lang="ru-RU" sz="200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Киотский протокол (ст.6) </a:t>
                      </a:r>
                    </a:p>
                    <a:p>
                      <a:r>
                        <a:rPr lang="ru-RU" sz="2000" b="0" u="sng" dirty="0" smtClean="0">
                          <a:solidFill>
                            <a:schemeClr val="tx1"/>
                          </a:solidFill>
                        </a:rPr>
                        <a:t>Сторона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, включенная в приложение I, </a:t>
                      </a:r>
                      <a:r>
                        <a:rPr lang="ru-RU" sz="2000" b="0" u="sng" dirty="0" smtClean="0">
                          <a:solidFill>
                            <a:schemeClr val="tx1"/>
                          </a:solidFill>
                        </a:rPr>
                        <a:t>может уполномочивать юридических лиц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 участвовать, </a:t>
                      </a:r>
                      <a:r>
                        <a:rPr lang="ru-RU" sz="2000" b="0" u="sng" dirty="0" smtClean="0">
                          <a:solidFill>
                            <a:schemeClr val="tx1"/>
                          </a:solidFill>
                        </a:rPr>
                        <a:t>под ее ответственность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, в действиях, ведущих к получению, передаче или приобретению единиц сокращения выбросов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400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63551" y="314028"/>
            <a:ext cx="9864897" cy="1143000"/>
          </a:xfrm>
        </p:spPr>
        <p:txBody>
          <a:bodyPr>
            <a:normAutofit fontScale="90000"/>
          </a:bodyPr>
          <a:lstStyle/>
          <a:p>
            <a:r>
              <a:rPr lang="ru-RU" sz="3000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Базовые</a:t>
            </a:r>
            <a:r>
              <a:rPr lang="ru-RU" sz="4000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, целевые выбросы и </a:t>
            </a:r>
            <a:r>
              <a:rPr lang="ru-RU" sz="4000" b="1" dirty="0" smtClean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сокращения, фактические и гипотетические</a:t>
            </a:r>
            <a:r>
              <a:rPr lang="ru-RU" sz="3600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</a:br>
            <a:endParaRPr lang="de-AT" b="1" dirty="0">
              <a:solidFill>
                <a:srgbClr val="33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1524000" y="0"/>
            <a:ext cx="9144000" cy="188640"/>
          </a:xfrm>
          <a:prstGeom prst="rect">
            <a:avLst/>
          </a:prstGeom>
          <a:solidFill>
            <a:srgbClr val="336600"/>
          </a:solidFill>
          <a:ln>
            <a:solidFill>
              <a:srgbClr val="33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>
              <a:solidFill>
                <a:prstClr val="white"/>
              </a:solidFill>
            </a:endParaRPr>
          </a:p>
        </p:txBody>
      </p:sp>
      <p:pic>
        <p:nvPicPr>
          <p:cNvPr id="11" name="Picture 36" descr="logo_E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8409" y="6140456"/>
            <a:ext cx="647899" cy="39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Объект 2"/>
          <p:cNvSpPr txBox="1">
            <a:spLocks/>
          </p:cNvSpPr>
          <p:nvPr/>
        </p:nvSpPr>
        <p:spPr bwMode="auto">
          <a:xfrm>
            <a:off x="1981200" y="1237320"/>
            <a:ext cx="8229600" cy="4234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Clr>
                <a:srgbClr val="72A376"/>
              </a:buClr>
            </a:pPr>
            <a:endParaRPr lang="ru-RU" sz="12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202482" y="3547681"/>
            <a:ext cx="2852927" cy="27431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1582571" y="3948321"/>
            <a:ext cx="2092751" cy="1941921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171746" y="4462081"/>
            <a:ext cx="914400" cy="9144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Выноска 1 (без границы) 9"/>
          <p:cNvSpPr/>
          <p:nvPr/>
        </p:nvSpPr>
        <p:spPr>
          <a:xfrm>
            <a:off x="3142578" y="2794782"/>
            <a:ext cx="3166781" cy="397855"/>
          </a:xfrm>
          <a:prstGeom prst="callout1">
            <a:avLst>
              <a:gd name="adj1" fmla="val 18750"/>
              <a:gd name="adj2" fmla="val -8333"/>
              <a:gd name="adj3" fmla="val 284108"/>
              <a:gd name="adj4" fmla="val -4138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База (фактические выбросы)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Выноска 1 (без границы) 11"/>
          <p:cNvSpPr/>
          <p:nvPr/>
        </p:nvSpPr>
        <p:spPr>
          <a:xfrm>
            <a:off x="3675322" y="3198403"/>
            <a:ext cx="2072640" cy="397855"/>
          </a:xfrm>
          <a:prstGeom prst="callout1">
            <a:avLst>
              <a:gd name="adj1" fmla="val 18750"/>
              <a:gd name="adj2" fmla="val -8333"/>
              <a:gd name="adj3" fmla="val 238142"/>
              <a:gd name="adj4" fmla="val -45392"/>
            </a:avLst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NDC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Выноска 1 (без границы) 12"/>
          <p:cNvSpPr/>
          <p:nvPr/>
        </p:nvSpPr>
        <p:spPr>
          <a:xfrm>
            <a:off x="4055409" y="3945536"/>
            <a:ext cx="2072640" cy="397855"/>
          </a:xfrm>
          <a:prstGeom prst="callout1">
            <a:avLst>
              <a:gd name="adj1" fmla="val 18750"/>
              <a:gd name="adj2" fmla="val -8333"/>
              <a:gd name="adj3" fmla="val 259593"/>
              <a:gd name="adj4" fmla="val -53628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ITMO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6528249" y="3456241"/>
            <a:ext cx="2852927" cy="274319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6908338" y="3856881"/>
            <a:ext cx="2092751" cy="1941921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7497513" y="4370641"/>
            <a:ext cx="914400" cy="914400"/>
          </a:xfrm>
          <a:prstGeom prst="ellipse">
            <a:avLst/>
          </a:prstGeom>
          <a:solidFill>
            <a:schemeClr val="accent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Выноска 1 (без границы) 16"/>
          <p:cNvSpPr/>
          <p:nvPr/>
        </p:nvSpPr>
        <p:spPr>
          <a:xfrm>
            <a:off x="8824871" y="2657748"/>
            <a:ext cx="2072640" cy="397855"/>
          </a:xfrm>
          <a:prstGeom prst="callout1">
            <a:avLst>
              <a:gd name="adj1" fmla="val 18750"/>
              <a:gd name="adj2" fmla="val -8333"/>
              <a:gd name="adj3" fmla="val 247335"/>
              <a:gd name="adj4" fmla="val -47157"/>
            </a:avLst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NDC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" name="Выноска 1 (без границы) 17"/>
          <p:cNvSpPr/>
          <p:nvPr/>
        </p:nvSpPr>
        <p:spPr>
          <a:xfrm>
            <a:off x="9001089" y="3106963"/>
            <a:ext cx="2072640" cy="397855"/>
          </a:xfrm>
          <a:prstGeom prst="callout1">
            <a:avLst>
              <a:gd name="adj1" fmla="val 18750"/>
              <a:gd name="adj2" fmla="val -8333"/>
              <a:gd name="adj3" fmla="val 238142"/>
              <a:gd name="adj4" fmla="val -45392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ITMO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Выноска 1 (без границы) 18"/>
          <p:cNvSpPr/>
          <p:nvPr/>
        </p:nvSpPr>
        <p:spPr>
          <a:xfrm>
            <a:off x="9381176" y="3854096"/>
            <a:ext cx="2072640" cy="397855"/>
          </a:xfrm>
          <a:prstGeom prst="callout1">
            <a:avLst>
              <a:gd name="adj1" fmla="val 18750"/>
              <a:gd name="adj2" fmla="val -8333"/>
              <a:gd name="adj3" fmla="val 259593"/>
              <a:gd name="adj4" fmla="val -53628"/>
            </a:avLst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База (фактические выбросы)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7408" y="1950720"/>
            <a:ext cx="3901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Развитые страны</a:t>
            </a:r>
            <a:endParaRPr lang="ru-RU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6309360" y="1934208"/>
            <a:ext cx="3901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Развивающиеся страны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0859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81200" y="94320"/>
            <a:ext cx="8229600" cy="1143000"/>
          </a:xfrm>
        </p:spPr>
        <p:txBody>
          <a:bodyPr>
            <a:normAutofit/>
          </a:bodyPr>
          <a:lstStyle/>
          <a:p>
            <a:r>
              <a:rPr lang="ru-RU" sz="3000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Базовые конструктивные элементы: среда и условия</a:t>
            </a:r>
            <a:endParaRPr lang="de-AT" sz="3000" b="1" dirty="0">
              <a:solidFill>
                <a:srgbClr val="33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1524000" y="0"/>
            <a:ext cx="9144000" cy="188640"/>
          </a:xfrm>
          <a:prstGeom prst="rect">
            <a:avLst/>
          </a:prstGeom>
          <a:solidFill>
            <a:srgbClr val="336600"/>
          </a:solidFill>
          <a:ln>
            <a:solidFill>
              <a:srgbClr val="33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>
              <a:solidFill>
                <a:prstClr val="white"/>
              </a:solidFill>
            </a:endParaRPr>
          </a:p>
        </p:txBody>
      </p:sp>
      <p:pic>
        <p:nvPicPr>
          <p:cNvPr id="11" name="Picture 36" descr="logo_E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2409" y="6262376"/>
            <a:ext cx="647899" cy="39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Овал 5"/>
          <p:cNvSpPr/>
          <p:nvPr/>
        </p:nvSpPr>
        <p:spPr>
          <a:xfrm>
            <a:off x="4297955" y="3568062"/>
            <a:ext cx="2092390" cy="2090510"/>
          </a:xfrm>
          <a:prstGeom prst="ellipse">
            <a:avLst/>
          </a:prstGeom>
          <a:solidFill>
            <a:srgbClr val="ED7D31">
              <a:lumMod val="40000"/>
              <a:lumOff val="60000"/>
            </a:srgbClr>
          </a:solidFill>
          <a:ln w="12700" cap="flat" cmpd="sng" algn="ctr">
            <a:solidFill>
              <a:srgbClr val="FFC000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ru-RU" sz="1500" b="1" kern="0" dirty="0">
                <a:solidFill>
                  <a:prstClr val="black"/>
                </a:solidFill>
              </a:rPr>
              <a:t>Институты регулирования</a:t>
            </a:r>
          </a:p>
          <a:p>
            <a:pPr algn="ctr">
              <a:defRPr/>
            </a:pPr>
            <a:r>
              <a:rPr lang="ru-RU" sz="1200" i="1" kern="0" dirty="0" smtClean="0">
                <a:solidFill>
                  <a:prstClr val="black"/>
                </a:solidFill>
              </a:rPr>
              <a:t>Программы, признание </a:t>
            </a:r>
            <a:r>
              <a:rPr lang="ru-RU" sz="1200" i="1" kern="0" dirty="0">
                <a:solidFill>
                  <a:prstClr val="black"/>
                </a:solidFill>
              </a:rPr>
              <a:t>и одобрение пилотных корпоративных, региональных инициатив</a:t>
            </a:r>
            <a:endParaRPr lang="ru-RU" sz="1350" i="1" kern="0" dirty="0">
              <a:solidFill>
                <a:prstClr val="black"/>
              </a:solidFill>
            </a:endParaRPr>
          </a:p>
        </p:txBody>
      </p:sp>
      <p:sp>
        <p:nvSpPr>
          <p:cNvPr id="7" name="Стрелка влево 6"/>
          <p:cNvSpPr/>
          <p:nvPr/>
        </p:nvSpPr>
        <p:spPr>
          <a:xfrm>
            <a:off x="8624905" y="3432039"/>
            <a:ext cx="1553864" cy="2387551"/>
          </a:xfrm>
          <a:prstGeom prst="leftArrow">
            <a:avLst/>
          </a:prstGeom>
          <a:solidFill>
            <a:srgbClr val="5B9BD5">
              <a:lumMod val="60000"/>
              <a:lumOff val="40000"/>
            </a:srgbClr>
          </a:solidFill>
          <a:ln w="12700" cap="flat" cmpd="sng" algn="ctr">
            <a:solidFill>
              <a:srgbClr val="4472C4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ru-RU" sz="1350" b="1" kern="0" dirty="0">
                <a:solidFill>
                  <a:prstClr val="black"/>
                </a:solidFill>
              </a:rPr>
              <a:t>Спрос</a:t>
            </a:r>
          </a:p>
        </p:txBody>
      </p:sp>
      <p:sp>
        <p:nvSpPr>
          <p:cNvPr id="9" name="Стрелка вправо 8"/>
          <p:cNvSpPr/>
          <p:nvPr/>
        </p:nvSpPr>
        <p:spPr>
          <a:xfrm>
            <a:off x="1847529" y="3418037"/>
            <a:ext cx="2045801" cy="2387551"/>
          </a:xfrm>
          <a:prstGeom prst="rightArrow">
            <a:avLst/>
          </a:prstGeom>
          <a:solidFill>
            <a:srgbClr val="70AD47">
              <a:lumMod val="60000"/>
              <a:lumOff val="40000"/>
            </a:srgbClr>
          </a:solidFill>
          <a:ln w="12700" cap="flat" cmpd="sng" algn="ctr">
            <a:solidFill>
              <a:srgbClr val="70AD47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ru-RU" sz="1350" b="1" kern="0" dirty="0" smtClean="0">
                <a:solidFill>
                  <a:prstClr val="black"/>
                </a:solidFill>
              </a:rPr>
              <a:t>Сокращения</a:t>
            </a:r>
            <a:endParaRPr lang="ru-RU" sz="1350" b="1" kern="0" dirty="0">
              <a:solidFill>
                <a:prstClr val="black"/>
              </a:solidFill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3609246" y="2067099"/>
            <a:ext cx="2948614" cy="1306941"/>
          </a:xfrm>
          <a:prstGeom prst="downArrow">
            <a:avLst/>
          </a:prstGeom>
          <a:solidFill>
            <a:sysClr val="window" lastClr="FFFFFF">
              <a:lumMod val="75000"/>
            </a:sysClr>
          </a:solidFill>
          <a:ln w="1270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ru-RU" sz="1200" kern="0" dirty="0">
                <a:solidFill>
                  <a:prstClr val="black"/>
                </a:solidFill>
              </a:rPr>
              <a:t>Международные/ российские требования, стандарты, критерии </a:t>
            </a:r>
          </a:p>
        </p:txBody>
      </p:sp>
      <p:sp>
        <p:nvSpPr>
          <p:cNvPr id="12" name="Стрелка вниз 11"/>
          <p:cNvSpPr/>
          <p:nvPr/>
        </p:nvSpPr>
        <p:spPr>
          <a:xfrm>
            <a:off x="4532897" y="1336727"/>
            <a:ext cx="5295329" cy="632907"/>
          </a:xfrm>
          <a:prstGeom prst="downArrow">
            <a:avLst/>
          </a:prstGeom>
          <a:solidFill>
            <a:sysClr val="window" lastClr="FFFFFF">
              <a:lumMod val="75000"/>
            </a:sys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ru-RU" sz="1350" b="1" kern="0" dirty="0" smtClean="0">
                <a:solidFill>
                  <a:prstClr val="black"/>
                </a:solidFill>
              </a:rPr>
              <a:t>Цели климатической политики</a:t>
            </a:r>
            <a:endParaRPr lang="ru-RU" sz="1350" b="1" kern="0" dirty="0">
              <a:solidFill>
                <a:prstClr val="black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6134366" y="3568062"/>
            <a:ext cx="2092390" cy="2090510"/>
          </a:xfrm>
          <a:prstGeom prst="ellipse">
            <a:avLst/>
          </a:prstGeom>
          <a:solidFill>
            <a:srgbClr val="7030A0">
              <a:alpha val="33000"/>
            </a:srgbClr>
          </a:solidFill>
          <a:ln w="12700" cap="flat" cmpd="sng" algn="ctr">
            <a:solidFill>
              <a:srgbClr val="7030A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ru-RU" sz="1350" b="1" kern="0" dirty="0">
              <a:solidFill>
                <a:prstClr val="black"/>
              </a:solidFill>
            </a:endParaRPr>
          </a:p>
          <a:p>
            <a:pPr algn="ctr">
              <a:defRPr/>
            </a:pPr>
            <a:r>
              <a:rPr lang="ru-RU" sz="1500" b="1" kern="0" dirty="0">
                <a:solidFill>
                  <a:prstClr val="black"/>
                </a:solidFill>
              </a:rPr>
              <a:t>Институты рынка</a:t>
            </a:r>
          </a:p>
          <a:p>
            <a:pPr algn="ctr">
              <a:defRPr/>
            </a:pPr>
            <a:r>
              <a:rPr lang="ru-RU" sz="1200" i="1" kern="0" dirty="0">
                <a:solidFill>
                  <a:prstClr val="black"/>
                </a:solidFill>
              </a:rPr>
              <a:t>Правила, </a:t>
            </a:r>
            <a:r>
              <a:rPr lang="ru-RU" sz="1200" i="1" kern="0" dirty="0" smtClean="0">
                <a:solidFill>
                  <a:prstClr val="black"/>
                </a:solidFill>
              </a:rPr>
              <a:t>контракты, </a:t>
            </a:r>
            <a:r>
              <a:rPr lang="ru-RU" sz="1200" i="1" kern="0" dirty="0">
                <a:solidFill>
                  <a:prstClr val="black"/>
                </a:solidFill>
              </a:rPr>
              <a:t>платформа учета, передачи </a:t>
            </a:r>
            <a:r>
              <a:rPr lang="ru-RU" sz="1200" i="1" kern="0" dirty="0" smtClean="0">
                <a:solidFill>
                  <a:prstClr val="black"/>
                </a:solidFill>
              </a:rPr>
              <a:t>в</a:t>
            </a:r>
            <a:endParaRPr lang="en-US" sz="1200" i="1" kern="0" dirty="0">
              <a:solidFill>
                <a:prstClr val="black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4053444" y="3353302"/>
            <a:ext cx="4506686" cy="2545024"/>
          </a:xfrm>
          <a:prstGeom prst="ellipse">
            <a:avLst/>
          </a:prstGeom>
          <a:noFill/>
          <a:ln w="25400" cap="flat" cmpd="sng" algn="ctr">
            <a:solidFill>
              <a:srgbClr val="7030A0"/>
            </a:solidFill>
            <a:prstDash val="lgDash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ru-RU" sz="1350" kern="0">
              <a:solidFill>
                <a:prstClr val="white"/>
              </a:solidFill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6804412" y="2087455"/>
            <a:ext cx="3831666" cy="1363198"/>
          </a:xfrm>
          <a:prstGeom prst="downArrow">
            <a:avLst/>
          </a:prstGeom>
          <a:solidFill>
            <a:sysClr val="window" lastClr="FFFFFF">
              <a:lumMod val="75000"/>
            </a:sysClr>
          </a:solidFill>
          <a:ln w="1270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ru-RU" sz="1100" kern="0" dirty="0">
                <a:solidFill>
                  <a:prstClr val="black"/>
                </a:solidFill>
              </a:rPr>
              <a:t>Отложенный спрос от внешних и внутренних обязательных ограничений, спрос потребителей, инвестиционного сообщества и т.д. </a:t>
            </a:r>
          </a:p>
        </p:txBody>
      </p:sp>
    </p:spTree>
    <p:extLst>
      <p:ext uri="{BB962C8B-B14F-4D97-AF65-F5344CB8AC3E}">
        <p14:creationId xmlns:p14="http://schemas.microsoft.com/office/powerpoint/2010/main" val="52742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81200" y="94320"/>
            <a:ext cx="8229600" cy="1143000"/>
          </a:xfrm>
        </p:spPr>
        <p:txBody>
          <a:bodyPr>
            <a:normAutofit/>
          </a:bodyPr>
          <a:lstStyle/>
          <a:p>
            <a:r>
              <a:rPr lang="ru-RU" sz="3000" b="1" dirty="0" smtClean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Примеры существующих моделей</a:t>
            </a:r>
            <a:endParaRPr lang="de-AT" sz="3000" b="1" dirty="0">
              <a:solidFill>
                <a:srgbClr val="33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1524000" y="0"/>
            <a:ext cx="9144000" cy="188640"/>
          </a:xfrm>
          <a:prstGeom prst="rect">
            <a:avLst/>
          </a:prstGeom>
          <a:solidFill>
            <a:srgbClr val="336600"/>
          </a:solidFill>
          <a:ln>
            <a:solidFill>
              <a:srgbClr val="33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>
              <a:solidFill>
                <a:prstClr val="white"/>
              </a:solidFill>
            </a:endParaRPr>
          </a:p>
        </p:txBody>
      </p:sp>
      <p:pic>
        <p:nvPicPr>
          <p:cNvPr id="11" name="Picture 36" descr="logo_E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0217" y="6262376"/>
            <a:ext cx="647899" cy="39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75334" y="1030056"/>
            <a:ext cx="11228832" cy="5684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0510"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Среди множества возможных алгоритмов можно выделить следующие: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"/>
            </a:pPr>
            <a:r>
              <a:rPr lang="ru-RU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Наиболее широко распространенный — </a:t>
            </a:r>
            <a:r>
              <a:rPr lang="ru-RU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квотирование, </a:t>
            </a:r>
            <a:r>
              <a:rPr lang="ru-RU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включая полностью безвозмездное наделение квотами, частично безвозмездное, аукционы, более или менее ограниченную общую </a:t>
            </a:r>
            <a:r>
              <a:rPr lang="ru-RU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квоту, 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</a:t>
            </a:r>
            <a:r>
              <a:rPr lang="ru-RU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вотирование </a:t>
            </a:r>
            <a:r>
              <a:rPr lang="ru-RU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основе наилучших доступных технологий (НДТ);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"/>
            </a:pPr>
            <a:r>
              <a:rPr lang="ru-RU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Ограничение на основе удельных показателей (например, также на уровне НДТ);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"/>
            </a:pPr>
            <a:r>
              <a:rPr lang="ru-RU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Обязательство владельцев новых источников обеспечить необходимый им объем выбросов за счет  существующих источников;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"/>
            </a:pPr>
            <a:r>
              <a:rPr lang="ru-RU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Схема налога и торговли (потолок цены);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"/>
            </a:pPr>
            <a:r>
              <a:rPr lang="ru-RU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Модель, основанная на бюджетном финансировании зачетных сокращений (План прямых действий Австралии)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</a:t>
            </a:r>
            <a:r>
              <a:rPr lang="ru-RU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лементарной основой является конкретная сделка, в результате которой происходит </a:t>
            </a:r>
            <a:r>
              <a:rPr lang="ru-RU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разграничение прав </a:t>
            </a:r>
            <a:r>
              <a:rPr lang="ru-RU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 ответственности в отношении конкретной порции выбросов (негативного внешнего воздействия) и установление цены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76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269993"/>
              </p:ext>
            </p:extLst>
          </p:nvPr>
        </p:nvGraphicFramePr>
        <p:xfrm>
          <a:off x="2353056" y="3588975"/>
          <a:ext cx="7735824" cy="2268550"/>
        </p:xfrm>
        <a:graphic>
          <a:graphicData uri="http://schemas.openxmlformats.org/drawingml/2006/table">
            <a:tbl>
              <a:tblPr firstRow="1" firstCol="1" bandRow="1"/>
              <a:tblGrid>
                <a:gridCol w="966978"/>
                <a:gridCol w="966978"/>
                <a:gridCol w="966978"/>
                <a:gridCol w="966978"/>
                <a:gridCol w="966978"/>
                <a:gridCol w="966978"/>
                <a:gridCol w="966978"/>
                <a:gridCol w="966978"/>
              </a:tblGrid>
              <a:tr h="32407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Потребление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Показания счетчика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Расход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(квт.ч.)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т.ч.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потери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(квт.ч.)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Тариф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(руб/квт.ч.)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Коэффициент выбросов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(тСО2е/квт.ч.)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Сумма руб.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6481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текущие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предыдущие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40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8" name="Овал 17"/>
          <p:cNvSpPr/>
          <p:nvPr/>
        </p:nvSpPr>
        <p:spPr>
          <a:xfrm>
            <a:off x="5397766" y="1210715"/>
            <a:ext cx="1695768" cy="395110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5677" y="94320"/>
            <a:ext cx="11473841" cy="11430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Транзакционная </a:t>
            </a:r>
            <a:r>
              <a:rPr lang="ru-RU" sz="4000" b="1" dirty="0" smtClean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модель – прямое включение в оборот</a:t>
            </a:r>
            <a:endParaRPr lang="de-AT" sz="4000" b="1" dirty="0">
              <a:solidFill>
                <a:srgbClr val="33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1524000" y="0"/>
            <a:ext cx="9144000" cy="188640"/>
          </a:xfrm>
          <a:prstGeom prst="rect">
            <a:avLst/>
          </a:prstGeom>
          <a:solidFill>
            <a:srgbClr val="336600"/>
          </a:solidFill>
          <a:ln>
            <a:solidFill>
              <a:srgbClr val="33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>
              <a:solidFill>
                <a:prstClr val="white"/>
              </a:solidFill>
            </a:endParaRPr>
          </a:p>
        </p:txBody>
      </p:sp>
      <p:pic>
        <p:nvPicPr>
          <p:cNvPr id="11" name="Picture 36" descr="logo_E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2320" y="6400343"/>
            <a:ext cx="647899" cy="39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Овал 5"/>
          <p:cNvSpPr/>
          <p:nvPr/>
        </p:nvSpPr>
        <p:spPr>
          <a:xfrm>
            <a:off x="4937063" y="3934056"/>
            <a:ext cx="2092390" cy="705017"/>
          </a:xfrm>
          <a:prstGeom prst="ellipse">
            <a:avLst/>
          </a:prstGeom>
          <a:solidFill>
            <a:srgbClr val="ED7D31">
              <a:lumMod val="40000"/>
              <a:lumOff val="60000"/>
            </a:srgbClr>
          </a:solidFill>
          <a:ln w="12700" cap="flat" cmpd="sng" algn="ctr">
            <a:solidFill>
              <a:srgbClr val="FFC000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ru-RU" sz="1500" b="1" kern="0" dirty="0" smtClean="0">
                <a:solidFill>
                  <a:prstClr val="black"/>
                </a:solidFill>
              </a:rPr>
              <a:t>Негативная экстерналия</a:t>
            </a:r>
            <a:endParaRPr lang="ru-RU" sz="1500" b="1" kern="0" dirty="0">
              <a:solidFill>
                <a:prstClr val="black"/>
              </a:solidFill>
            </a:endParaRPr>
          </a:p>
        </p:txBody>
      </p:sp>
      <p:sp>
        <p:nvSpPr>
          <p:cNvPr id="7" name="Стрелка влево 6"/>
          <p:cNvSpPr/>
          <p:nvPr/>
        </p:nvSpPr>
        <p:spPr>
          <a:xfrm>
            <a:off x="8386304" y="3883645"/>
            <a:ext cx="2011173" cy="2387551"/>
          </a:xfrm>
          <a:prstGeom prst="leftArrow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ru-RU" b="1" kern="0" dirty="0" smtClean="0">
                <a:solidFill>
                  <a:prstClr val="black"/>
                </a:solidFill>
              </a:rPr>
              <a:t>Покупатель</a:t>
            </a:r>
          </a:p>
          <a:p>
            <a:pPr algn="ctr"/>
            <a:r>
              <a:rPr lang="ru-RU" b="1" i="1" kern="0" dirty="0" smtClean="0">
                <a:solidFill>
                  <a:prstClr val="black"/>
                </a:solidFill>
              </a:rPr>
              <a:t>СПРОС</a:t>
            </a:r>
            <a:endParaRPr lang="ru-RU" b="1" i="1" kern="0" dirty="0">
              <a:solidFill>
                <a:prstClr val="black"/>
              </a:solidFill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1524000" y="3920054"/>
            <a:ext cx="2045801" cy="2387551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ru-RU" b="1" kern="0" dirty="0" smtClean="0">
                <a:solidFill>
                  <a:prstClr val="black"/>
                </a:solidFill>
              </a:rPr>
              <a:t>Продавец</a:t>
            </a:r>
          </a:p>
          <a:p>
            <a:pPr algn="ctr"/>
            <a:r>
              <a:rPr lang="ru-RU" b="1" i="1" kern="0" dirty="0" smtClean="0">
                <a:solidFill>
                  <a:prstClr val="black"/>
                </a:solidFill>
              </a:rPr>
              <a:t>СПРОС</a:t>
            </a:r>
            <a:endParaRPr lang="ru-RU" b="1" i="1" kern="0" dirty="0">
              <a:solidFill>
                <a:prstClr val="black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3729915" y="3855319"/>
            <a:ext cx="4506686" cy="2545024"/>
          </a:xfrm>
          <a:prstGeom prst="ellipse">
            <a:avLst/>
          </a:prstGeom>
          <a:noFill/>
          <a:ln w="25400" cap="flat" cmpd="sng" algn="ctr">
            <a:solidFill>
              <a:srgbClr val="7030A0"/>
            </a:solidFill>
            <a:prstDash val="lgDash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ru-RU" sz="1350" kern="0">
              <a:solidFill>
                <a:prstClr val="white"/>
              </a:solidFill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4247333" y="2369345"/>
            <a:ext cx="3697334" cy="1246219"/>
          </a:xfrm>
          <a:prstGeom prst="downArrow">
            <a:avLst/>
          </a:prstGeom>
          <a:solidFill>
            <a:srgbClr val="70AD47">
              <a:lumMod val="60000"/>
              <a:lumOff val="40000"/>
            </a:srgbClr>
          </a:solidFill>
          <a:ln w="12700" cap="flat" cmpd="sng" algn="ctr">
            <a:solidFill>
              <a:srgbClr val="70AD47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ru-RU" b="1" kern="0" dirty="0">
                <a:solidFill>
                  <a:prstClr val="black"/>
                </a:solidFill>
              </a:rPr>
              <a:t>Углеродные </a:t>
            </a:r>
            <a:r>
              <a:rPr lang="ru-RU" b="1" kern="0" dirty="0" smtClean="0">
                <a:solidFill>
                  <a:prstClr val="black"/>
                </a:solidFill>
              </a:rPr>
              <a:t>единицы</a:t>
            </a:r>
          </a:p>
          <a:p>
            <a:pPr algn="ctr"/>
            <a:r>
              <a:rPr lang="ru-RU" b="1" i="1" kern="0" dirty="0" smtClean="0">
                <a:solidFill>
                  <a:prstClr val="black"/>
                </a:solidFill>
              </a:rPr>
              <a:t>ПРЕДЛОЖЕНИЕ</a:t>
            </a:r>
            <a:endParaRPr lang="ru-RU" b="1" i="1" kern="0" dirty="0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265223" y="1375078"/>
            <a:ext cx="4664996" cy="2075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0510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Стороны договариваются :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"/>
            </a:pP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 той части выбросов, которая в целом подлежит компенсации,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"/>
            </a:pP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 распределении долей ответственности за часть выбросов, которая подлежит компенсации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3129" y="1375078"/>
            <a:ext cx="4867437" cy="2075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"/>
            </a:pP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Инвестиционные проекты, 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"/>
            </a:pP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Сделки по купле-продаже энергии и энергоносителей, высокоуглеродоемких товаров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 услуг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"/>
            </a:pP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Экспортно-импортные поставки высокоуглеродоемких товаров и услуг.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9801" y="1052366"/>
            <a:ext cx="5942033" cy="1144223"/>
          </a:xfrm>
          <a:prstGeom prst="rect">
            <a:avLst/>
          </a:prstGeom>
        </p:spPr>
      </p:pic>
      <p:sp>
        <p:nvSpPr>
          <p:cNvPr id="19" name="Овал 18"/>
          <p:cNvSpPr/>
          <p:nvPr/>
        </p:nvSpPr>
        <p:spPr>
          <a:xfrm>
            <a:off x="8009441" y="3519602"/>
            <a:ext cx="1317676" cy="766962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5175052" y="4680452"/>
            <a:ext cx="1616412" cy="1480136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chemeClr val="accent6">
                <a:lumMod val="7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ru-RU" sz="1350" b="1" kern="0" dirty="0" smtClean="0">
              <a:solidFill>
                <a:prstClr val="black"/>
              </a:solidFill>
            </a:endParaRPr>
          </a:p>
          <a:p>
            <a:pPr algn="ctr">
              <a:defRPr/>
            </a:pPr>
            <a:r>
              <a:rPr lang="ru-RU" sz="1500" b="1" kern="0" dirty="0" smtClean="0">
                <a:solidFill>
                  <a:prstClr val="black"/>
                </a:solidFill>
              </a:rPr>
              <a:t>Предмет и цена сделки</a:t>
            </a:r>
            <a:endParaRPr lang="ru-RU" sz="1500" b="1" kern="0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89347" y="6386342"/>
            <a:ext cx="9970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Возможность установления целевых показателей в долях от оборота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02282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350" y="-112944"/>
            <a:ext cx="10972800" cy="1143000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Основа интеграции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75334" y="1030056"/>
            <a:ext cx="11228832" cy="5750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0510"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Результаты проектов и программ снижения воздействия на климат в единицах углеродного эквивалента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Относятся к определенному множеству действующих источников и технологических установок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Предусматривают ограничение и сокращение выбросов парниковых газов, относительно фактических выбросов данного множества действующих источников и технологических установок 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Соотносятся с определенным учетным периодом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Опираются на систему 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MRV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Содержат существенные меры обеспечения обязательств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Запуск новых источников и технологических установок обусловлен полным замещением их выбросов абсолютными сокращениями из действующих источников выбросов парниковых газов.</a:t>
            </a:r>
          </a:p>
          <a:p>
            <a:pPr indent="270510"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Углеродные единицы - факт</a:t>
            </a:r>
            <a:r>
              <a:rPr lang="ru-RU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ические и абсолютные, независимо подтвержденные, количественно измеримые, необратимые или долгосрочные, обеспеченные, дополнительные или целенаправленные, не обусловленные обязательными нормативно-правовыми требованиями единицы сокращения антропогенных выбросов парниковых газов и увеличения их абсорбции поглотителями</a:t>
            </a:r>
          </a:p>
        </p:txBody>
      </p:sp>
      <p:pic>
        <p:nvPicPr>
          <p:cNvPr id="17" name="Picture 36" descr="logo_E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2320" y="6400343"/>
            <a:ext cx="647899" cy="39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hteck 3"/>
          <p:cNvSpPr/>
          <p:nvPr/>
        </p:nvSpPr>
        <p:spPr>
          <a:xfrm>
            <a:off x="1524000" y="0"/>
            <a:ext cx="9144000" cy="188640"/>
          </a:xfrm>
          <a:prstGeom prst="rect">
            <a:avLst/>
          </a:prstGeom>
          <a:solidFill>
            <a:srgbClr val="336600"/>
          </a:solidFill>
          <a:ln>
            <a:solidFill>
              <a:srgbClr val="33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922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350" y="-112944"/>
            <a:ext cx="10972800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Предложения</a:t>
            </a:r>
            <a:endParaRPr lang="ru-RU" sz="4000" b="1" dirty="0">
              <a:solidFill>
                <a:srgbClr val="33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75334" y="1890757"/>
            <a:ext cx="11228832" cy="3648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Интеграция 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пилотных климатических инициатив на основе общих политики и мер, руководств, правил, методологий, информационно-технологической системы их учета и 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регистрации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Признание 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результатов действий по снижению воздействия на климат в России и за рубежом;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Правительству 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России 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разработать 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порядок нормативно обоснованного признания результатов пилотных инициатив, деятельности и результатов деятельности по снижению воздействия на климат;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"/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Контактная 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группы по проблемам ограничения и сокращения выбросов парниковых газов 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ЕАЭС.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6" descr="logo_E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2320" y="6400343"/>
            <a:ext cx="647899" cy="39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hteck 3"/>
          <p:cNvSpPr/>
          <p:nvPr/>
        </p:nvSpPr>
        <p:spPr>
          <a:xfrm>
            <a:off x="1524000" y="0"/>
            <a:ext cx="9144000" cy="188640"/>
          </a:xfrm>
          <a:prstGeom prst="rect">
            <a:avLst/>
          </a:prstGeom>
          <a:solidFill>
            <a:srgbClr val="336600"/>
          </a:solidFill>
          <a:ln>
            <a:solidFill>
              <a:srgbClr val="33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715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cap="all" dirty="0" smtClean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Спасибо за внимание </a:t>
            </a:r>
            <a:endParaRPr lang="de-AT" b="1" cap="all" dirty="0">
              <a:solidFill>
                <a:srgbClr val="33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7811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ru-RU" sz="2000" dirty="0"/>
          </a:p>
          <a:p>
            <a:pPr marL="0" indent="0" algn="ctr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Галенович Антон Юрьевич</a:t>
            </a:r>
          </a:p>
          <a:p>
            <a:pPr marL="0" indent="0" algn="ctr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ЭКОКОМ»</a:t>
            </a:r>
          </a:p>
          <a:p>
            <a:pPr marL="0" indent="0" algn="ctr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ул. Плеханова д. 9, стр. 1</a:t>
            </a:r>
          </a:p>
          <a:p>
            <a:pPr marL="0" indent="0" algn="ctr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111141 Москва</a:t>
            </a:r>
          </a:p>
          <a:p>
            <a:pPr marL="0" indent="0" algn="ctr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Тел. +7 926 434 22 93</a:t>
            </a:r>
          </a:p>
          <a:p>
            <a:pPr marL="0" indent="0" algn="ctr">
              <a:buNone/>
            </a:pPr>
            <a:r>
              <a:rPr lang="de-AT" sz="2000" dirty="0">
                <a:latin typeface="Times New Roman" pitchFamily="18" charset="0"/>
                <a:cs typeface="Times New Roman" pitchFamily="18" charset="0"/>
                <a:hlinkClick r:id="rId2"/>
              </a:rPr>
              <a:t>office.russia@ecocom.at</a:t>
            </a:r>
            <a:r>
              <a:rPr lang="de-AT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de-AT" sz="2000" dirty="0">
                <a:latin typeface="Times New Roman" pitchFamily="18" charset="0"/>
                <a:cs typeface="Times New Roman" pitchFamily="18" charset="0"/>
                <a:hlinkClick r:id="rId3"/>
              </a:rPr>
              <a:t>galenovich@mail.ru</a:t>
            </a:r>
            <a:r>
              <a:rPr lang="de-AT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ctr">
              <a:buNone/>
            </a:pPr>
            <a:r>
              <a:rPr lang="de-AT" sz="2000" dirty="0">
                <a:latin typeface="Times New Roman" pitchFamily="18" charset="0"/>
                <a:cs typeface="Times New Roman" pitchFamily="18" charset="0"/>
                <a:hlinkClick r:id="rId4"/>
              </a:rPr>
              <a:t>www.ecocom.at</a:t>
            </a:r>
            <a:r>
              <a:rPr lang="de-AT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Rechteck 3"/>
          <p:cNvSpPr/>
          <p:nvPr/>
        </p:nvSpPr>
        <p:spPr>
          <a:xfrm>
            <a:off x="1524000" y="0"/>
            <a:ext cx="9144000" cy="188640"/>
          </a:xfrm>
          <a:prstGeom prst="rect">
            <a:avLst/>
          </a:prstGeom>
          <a:solidFill>
            <a:srgbClr val="336600"/>
          </a:solidFill>
          <a:ln>
            <a:solidFill>
              <a:srgbClr val="33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889" y="1916832"/>
            <a:ext cx="1908175" cy="156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816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844</TotalTime>
  <Words>671</Words>
  <Application>Microsoft Office PowerPoint</Application>
  <PresentationFormat>Широкоэкранный</PresentationFormat>
  <Paragraphs>130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9</vt:i4>
      </vt:variant>
    </vt:vector>
  </HeadingPairs>
  <TitlesOfParts>
    <vt:vector size="18" baseType="lpstr">
      <vt:lpstr>Arial</vt:lpstr>
      <vt:lpstr>Calibri</vt:lpstr>
      <vt:lpstr>Symbol</vt:lpstr>
      <vt:lpstr>Times New Roman</vt:lpstr>
      <vt:lpstr>Verdana</vt:lpstr>
      <vt:lpstr>Wingdings 3</vt:lpstr>
      <vt:lpstr>Larissa</vt:lpstr>
      <vt:lpstr>2_Larissa</vt:lpstr>
      <vt:lpstr>3_Larissa</vt:lpstr>
      <vt:lpstr>Новые модели, ориентиры и требования к результатам действий  по снижению воздействия на климат </vt:lpstr>
      <vt:lpstr> Национальные вклады и передаваемые на международном уровне результаты предотвращения изменения климата  </vt:lpstr>
      <vt:lpstr> Базовые, целевые выбросы и сокращения, фактические и гипотетические </vt:lpstr>
      <vt:lpstr>Базовые конструктивные элементы: среда и условия</vt:lpstr>
      <vt:lpstr>Примеры существующих моделей</vt:lpstr>
      <vt:lpstr>Транзакционная модель – прямое включение в оборот</vt:lpstr>
      <vt:lpstr>Основа интеграции</vt:lpstr>
      <vt:lpstr>Предложения</vt:lpstr>
      <vt:lpstr>Спасибо за внимание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Anton Galenovich</dc:creator>
  <cp:lastModifiedBy>Anton Galenovich</cp:lastModifiedBy>
  <cp:revision>29</cp:revision>
  <dcterms:created xsi:type="dcterms:W3CDTF">2016-05-22T18:12:13Z</dcterms:created>
  <dcterms:modified xsi:type="dcterms:W3CDTF">2016-05-24T03:55:35Z</dcterms:modified>
</cp:coreProperties>
</file>