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2"/>
  </p:sldMasterIdLst>
  <p:notesMasterIdLst>
    <p:notesMasterId r:id="rId13"/>
  </p:notesMasterIdLst>
  <p:handoutMasterIdLst>
    <p:handoutMasterId r:id="rId14"/>
  </p:handoutMasterIdLst>
  <p:sldIdLst>
    <p:sldId id="270" r:id="rId3"/>
    <p:sldId id="295" r:id="rId4"/>
    <p:sldId id="303" r:id="rId5"/>
    <p:sldId id="304" r:id="rId6"/>
    <p:sldId id="305" r:id="rId7"/>
    <p:sldId id="307" r:id="rId8"/>
    <p:sldId id="306" r:id="rId9"/>
    <p:sldId id="309" r:id="rId10"/>
    <p:sldId id="308" r:id="rId11"/>
    <p:sldId id="29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26" autoAdjust="0"/>
    <p:restoredTop sz="94660"/>
  </p:normalViewPr>
  <p:slideViewPr>
    <p:cSldViewPr snapToGrid="0">
      <p:cViewPr>
        <p:scale>
          <a:sx n="93" d="100"/>
          <a:sy n="93" d="100"/>
        </p:scale>
        <p:origin x="100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57" d="100"/>
          <a:sy n="57" d="100"/>
        </p:scale>
        <p:origin x="180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D5444-F62C-42C3-A75A-D9DBA807730F}" type="datetimeFigureOut">
              <a:rPr lang="ru-RU" smtClean="0"/>
              <a:t>23.05.16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4F617-7A30-41D4-AB86-5D833C98E18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AA1FA-7B6A-47D2-8D61-F225D71B51FF}" type="datetimeFigureOut">
              <a:rPr lang="ru-RU" smtClean="0"/>
              <a:t>23.05.16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A179D-2D27-49E2-B022-8EDDA2EFE68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ru-RU" sz="1800" dirty="0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www.causaprivata.ru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Юридическая фирма «Кауза Привата»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75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Две картинки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www.causaprivata.ru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Юридическая фирма «Кауза Привата»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3" name="Текст 3"/>
          <p:cNvSpPr>
            <a:spLocks noGrp="1"/>
          </p:cNvSpPr>
          <p:nvPr>
            <p:ph type="body" sz="half" idx="14"/>
          </p:nvPr>
        </p:nvSpPr>
        <p:spPr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2954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8" name="Рисунок 2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401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www.causaprivata.ru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Юридическая фирма «Кауза Привата»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294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www.causaprivata.ru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Юридическая фирма «Кауза Привата»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411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>
          <a:xfrm>
            <a:off x="1295400" y="6374999"/>
            <a:ext cx="3071649" cy="274320"/>
          </a:xfrm>
        </p:spPr>
        <p:txBody>
          <a:bodyPr/>
          <a:lstStyle/>
          <a:p>
            <a:r>
              <a:rPr lang="ru-RU" dirty="0" smtClean="0"/>
              <a:t>Юридическая фирма «</a:t>
            </a:r>
            <a:r>
              <a:rPr lang="ru-RU" dirty="0" err="1" smtClean="0"/>
              <a:t>Кауза</a:t>
            </a:r>
            <a:r>
              <a:rPr lang="ru-RU" dirty="0" smtClean="0"/>
              <a:t> </a:t>
            </a:r>
            <a:r>
              <a:rPr lang="ru-RU" dirty="0" err="1" smtClean="0"/>
              <a:t>Привата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>
          <a:xfrm>
            <a:off x="6205671" y="6374999"/>
            <a:ext cx="1371600" cy="274320"/>
          </a:xfrm>
        </p:spPr>
        <p:txBody>
          <a:bodyPr/>
          <a:lstStyle/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13"/>
          </p:nvPr>
        </p:nvSpPr>
        <p:spPr>
          <a:xfrm>
            <a:off x="9415895" y="6374999"/>
            <a:ext cx="1480705" cy="274320"/>
          </a:xfrm>
        </p:spPr>
        <p:txBody>
          <a:bodyPr/>
          <a:lstStyle/>
          <a:p>
            <a:r>
              <a:rPr lang="ru-RU" smtClean="0"/>
              <a:t>www.causaprivata.ru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800" dirty="0"/>
          </a:p>
        </p:txBody>
      </p:sp>
      <p:sp>
        <p:nvSpPr>
          <p:cNvPr id="11" name="Полилиния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12" name="Полилиния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15" name="Рисунок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16" name="Инструкци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>
              <a:buNone/>
            </a:pPr>
            <a:r>
              <a:rPr lang="ru-RU" sz="1200" b="1" i="1" dirty="0" smtClean="0">
                <a:solidFill>
                  <a:schemeClr val="lt1"/>
                </a:solidFill>
                <a:latin typeface="Arial"/>
                <a:ea typeface="+mn-ea"/>
                <a:cs typeface="Arial"/>
              </a:rPr>
              <a:t>ПРИМЕЧАНИЕ.</a:t>
            </a:r>
          </a:p>
          <a:p>
            <a:pPr algn="l" defTabSz="914400">
              <a:buNone/>
            </a:pPr>
            <a:r>
              <a:rPr lang="ru-RU" sz="1200" b="0" i="1" dirty="0" smtClean="0">
                <a:solidFill>
                  <a:schemeClr val="lt1"/>
                </a:solidFill>
                <a:latin typeface="Arial"/>
                <a:ea typeface="+mn-ea"/>
                <a:cs typeface="Arial"/>
              </a:rPr>
              <a:t>Чтобы изменить изображение на этом слайде, выделите рисунок и удалите его. Затем щелкните значок "Рисунки" в заполнителе и вставьте свое изображение.</a:t>
            </a:r>
            <a:endParaRPr lang="ru-RU" sz="1200" b="0" i="1" dirty="0">
              <a:solidFill>
                <a:schemeClr val="lt1"/>
              </a:solidFill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800" dirty="0"/>
          </a:p>
        </p:txBody>
      </p:sp>
      <p:sp>
        <p:nvSpPr>
          <p:cNvPr id="8" name="Полилиния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9" name="Полилиния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10" name="Полилиния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www.causaprivata.ru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Юридическая фирма «</a:t>
            </a:r>
            <a:r>
              <a:rPr lang="ru-RU" dirty="0" err="1" smtClean="0"/>
              <a:t>Кауза</a:t>
            </a:r>
            <a:r>
              <a:rPr lang="ru-RU" dirty="0" smtClean="0"/>
              <a:t> </a:t>
            </a:r>
            <a:r>
              <a:rPr lang="ru-RU" dirty="0" err="1" smtClean="0"/>
              <a:t>Привата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www.causaprivata.ru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Юридическая фирма «Кауза Привата»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www.causaprivata.ru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Юридическая фирма «Кауза Привата»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www.causaprivata.ru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Юридическая фирма «Кауза Привата»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www.causaprivata.ru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Юридическая фирма «Кауза Привата»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76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9434913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www.causaprivata.ru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295400" y="6374999"/>
            <a:ext cx="322930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Юридическая фирма «</a:t>
            </a:r>
            <a:r>
              <a:rPr lang="ru-RU" dirty="0" err="1" smtClean="0"/>
              <a:t>Кауза</a:t>
            </a:r>
            <a:r>
              <a:rPr lang="ru-RU" dirty="0" smtClean="0"/>
              <a:t> </a:t>
            </a:r>
            <a:r>
              <a:rPr lang="ru-RU" dirty="0" err="1" smtClean="0"/>
              <a:t>Привата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284499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1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7917" y="1873584"/>
            <a:ext cx="5863560" cy="2560320"/>
          </a:xfrm>
        </p:spPr>
        <p:txBody>
          <a:bodyPr/>
          <a:lstStyle/>
          <a:p>
            <a:r>
              <a:rPr lang="ru-RU" dirty="0" smtClean="0"/>
              <a:t>Углеродный рынок в России. Основные черты регулирования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77917" y="4840022"/>
            <a:ext cx="5863560" cy="1600200"/>
          </a:xfrm>
        </p:spPr>
        <p:txBody>
          <a:bodyPr/>
          <a:lstStyle/>
          <a:p>
            <a:r>
              <a:rPr lang="ru-RU" dirty="0" smtClean="0"/>
              <a:t>Сергей Ситников</a:t>
            </a:r>
          </a:p>
          <a:p>
            <a:r>
              <a:rPr lang="ru-RU" dirty="0" smtClean="0"/>
              <a:t>Юридическая фирма «</a:t>
            </a:r>
            <a:r>
              <a:rPr lang="ru-RU" dirty="0" err="1" smtClean="0"/>
              <a:t>Кауза</a:t>
            </a:r>
            <a:r>
              <a:rPr lang="ru-RU" dirty="0" smtClean="0"/>
              <a:t> </a:t>
            </a:r>
            <a:r>
              <a:rPr lang="ru-RU" dirty="0" err="1" smtClean="0"/>
              <a:t>Привата</a:t>
            </a:r>
            <a:r>
              <a:rPr lang="ru-RU" dirty="0" smtClean="0"/>
              <a:t>»</a:t>
            </a:r>
          </a:p>
          <a:p>
            <a:r>
              <a:rPr lang="ru-RU" dirty="0" smtClean="0"/>
              <a:t>24 мая 2016 г.</a:t>
            </a: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6" b="191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45596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 smtClean="0"/>
              <a:t>www.causaprivata.ru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Юридическая фирма «</a:t>
            </a:r>
            <a:r>
              <a:rPr lang="ru-RU" dirty="0" err="1" smtClean="0"/>
              <a:t>Кауза</a:t>
            </a:r>
            <a:r>
              <a:rPr lang="ru-RU" dirty="0" smtClean="0"/>
              <a:t> </a:t>
            </a:r>
            <a:r>
              <a:rPr lang="ru-RU" dirty="0" err="1" smtClean="0"/>
              <a:t>Привата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4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399" y="1878783"/>
            <a:ext cx="1912495" cy="2495806"/>
          </a:xfrm>
          <a:prstGeom prst="rect">
            <a:avLst/>
          </a:prstGeom>
        </p:spPr>
      </p:pic>
      <p:graphicFrame>
        <p:nvGraphicFramePr>
          <p:cNvPr id="5" name="Group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239670"/>
              </p:ext>
            </p:extLst>
          </p:nvPr>
        </p:nvGraphicFramePr>
        <p:xfrm>
          <a:off x="3534800" y="2316394"/>
          <a:ext cx="5099535" cy="2118212"/>
        </p:xfrm>
        <a:graphic>
          <a:graphicData uri="http://schemas.openxmlformats.org/drawingml/2006/table">
            <a:tbl>
              <a:tblPr/>
              <a:tblGrid>
                <a:gridCol w="5099535"/>
              </a:tblGrid>
              <a:tr h="419786">
                <a:tc>
                  <a:txBody>
                    <a:bodyPr/>
                    <a:lstStyle/>
                    <a:p>
                      <a:pPr marL="0" marR="0" lvl="0" indent="0" algn="l" defTabSz="889000" rtl="0" eaLnBrk="0" fontAlgn="base" latinLnBrk="0" hangingPunct="0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BA102C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Сергей Ситников</a:t>
                      </a:r>
                    </a:p>
                    <a:p>
                      <a:pPr marL="0" marR="0" lvl="0" indent="0" algn="l" defTabSz="889000" rtl="0" eaLnBrk="0" fontAlgn="base" latinLnBrk="0" hangingPunct="0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BA102C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Юридическая фирма «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Кауза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Привата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»</a:t>
                      </a:r>
                    </a:p>
                    <a:p>
                      <a:pPr marL="0" marR="0" lvl="0" indent="0" algn="l" defTabSz="889000" rtl="0" eaLnBrk="0" fontAlgn="base" latinLnBrk="0" hangingPunct="0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BA102C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Партнер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/>
                        <a:cs typeface="ＭＳ Ｐゴシック"/>
                      </a:endParaRPr>
                    </a:p>
                  </a:txBody>
                  <a:tcPr marT="91403" marB="91403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9218">
                <a:tc>
                  <a:txBody>
                    <a:bodyPr/>
                    <a:lstStyle/>
                    <a:p>
                      <a:pPr marL="0" marR="0" lvl="0" indent="0" algn="l" defTabSz="889000" rtl="0" eaLnBrk="0" fontAlgn="base" latinLnBrk="0" hangingPunct="0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BA102C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ＭＳ Ｐゴシック"/>
                        </a:rPr>
                        <a:t>Тел.: +7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ＭＳ Ｐゴシック"/>
                        </a:rPr>
                        <a:t>499 3993822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ＭＳ Ｐゴシック"/>
                      </a:endParaRPr>
                    </a:p>
                    <a:p>
                      <a:pPr marL="0" marR="0" lvl="0" indent="0" algn="l" defTabSz="889000" rtl="0" eaLnBrk="0" fontAlgn="base" latinLnBrk="0" hangingPunct="0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BA102C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ＭＳ Ｐゴシック"/>
                        </a:rPr>
                        <a:t>E-mail: sitnikov@causaprivata.ru</a:t>
                      </a:r>
                    </a:p>
                  </a:txBody>
                  <a:tcPr marT="91403" marB="91403" anchor="ctr" horzOverflow="overflow">
                    <a:lnL cap="flat">
                      <a:noFill/>
                    </a:lnL>
                    <a:lnR cap="flat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36373" y="728759"/>
            <a:ext cx="56056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8890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BA102C"/>
              </a:buClr>
            </a:pPr>
            <a:r>
              <a:rPr lang="ru-RU" sz="36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  <a:ea typeface="ＭＳ Ｐゴシック"/>
                <a:cs typeface="ＭＳ Ｐゴシック"/>
              </a:rPr>
              <a:t>Спасибо за внимание!</a:t>
            </a:r>
            <a:endParaRPr lang="ru-RU" sz="3600" b="1" dirty="0">
              <a:solidFill>
                <a:schemeClr val="tx1">
                  <a:lumMod val="60000"/>
                  <a:lumOff val="40000"/>
                </a:schemeClr>
              </a:solidFill>
              <a:latin typeface="Arial" charset="0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490050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Возможные модели углеродного регулирования (и их практические черты)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Юридическая фирма «Кауза Привата»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ru-RU" smtClean="0"/>
              <a:t>www.causaprivata.ru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295400" y="2079165"/>
            <a:ext cx="37199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charset="0"/>
                <a:ea typeface="Arial" charset="0"/>
                <a:cs typeface="Arial" charset="0"/>
              </a:rPr>
              <a:t>«Административная модель»</a:t>
            </a:r>
            <a:endParaRPr lang="en-US" sz="2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76655" y="2079165"/>
            <a:ext cx="33694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charset="0"/>
                <a:ea typeface="Arial" charset="0"/>
                <a:cs typeface="Arial" charset="0"/>
              </a:rPr>
              <a:t>«Рыночная модель»</a:t>
            </a:r>
            <a:endParaRPr lang="en-US" sz="2400" b="1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096000" y="3158836"/>
            <a:ext cx="20781" cy="2952002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468582" y="3338942"/>
            <a:ext cx="41702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" charset="0"/>
                <a:ea typeface="Arial" charset="0"/>
                <a:cs typeface="Arial" charset="0"/>
              </a:rPr>
              <a:t>Основной принцип – «наказание» нарушителя</a:t>
            </a:r>
          </a:p>
          <a:p>
            <a:endParaRPr lang="ru-RU" sz="2000" dirty="0">
              <a:latin typeface="Arial" charset="0"/>
              <a:ea typeface="Arial" charset="0"/>
              <a:cs typeface="Arial" charset="0"/>
            </a:endParaRPr>
          </a:p>
          <a:p>
            <a:r>
              <a:rPr lang="ru-RU" sz="2000" dirty="0" smtClean="0">
                <a:latin typeface="Arial" charset="0"/>
                <a:ea typeface="Arial" charset="0"/>
                <a:cs typeface="Arial" charset="0"/>
              </a:rPr>
              <a:t>Целевое использование «штрафа» сомнительно</a:t>
            </a:r>
          </a:p>
          <a:p>
            <a:endParaRPr lang="ru-RU" sz="2000" dirty="0">
              <a:latin typeface="Arial" charset="0"/>
              <a:ea typeface="Arial" charset="0"/>
              <a:cs typeface="Arial" charset="0"/>
            </a:endParaRPr>
          </a:p>
          <a:p>
            <a:r>
              <a:rPr lang="ru-RU" sz="2000" dirty="0" smtClean="0">
                <a:latin typeface="Arial" charset="0"/>
                <a:ea typeface="Arial" charset="0"/>
                <a:cs typeface="Arial" charset="0"/>
              </a:rPr>
              <a:t>Практически отсутствие гибкости в меняющихся условиях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8191" y="2079165"/>
            <a:ext cx="1655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latin typeface="Arial" charset="0"/>
                <a:ea typeface="Arial" charset="0"/>
                <a:cs typeface="Arial" charset="0"/>
              </a:rPr>
              <a:t>vs</a:t>
            </a:r>
            <a:endParaRPr lang="en-US" sz="2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73981" y="3338941"/>
            <a:ext cx="492702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" charset="0"/>
                <a:ea typeface="Arial" charset="0"/>
                <a:cs typeface="Arial" charset="0"/>
              </a:rPr>
              <a:t>Основной принцип – мотивация «чистых» предприятий</a:t>
            </a:r>
          </a:p>
          <a:p>
            <a:endParaRPr lang="ru-RU" sz="2000" dirty="0">
              <a:latin typeface="Arial" charset="0"/>
              <a:ea typeface="Arial" charset="0"/>
              <a:cs typeface="Arial" charset="0"/>
            </a:endParaRPr>
          </a:p>
          <a:p>
            <a:r>
              <a:rPr lang="ru-RU" sz="2000" dirty="0" smtClean="0">
                <a:latin typeface="Arial" charset="0"/>
                <a:ea typeface="Arial" charset="0"/>
                <a:cs typeface="Arial" charset="0"/>
              </a:rPr>
              <a:t>Целевое использование полученных средств более очевидно</a:t>
            </a:r>
          </a:p>
          <a:p>
            <a:endParaRPr lang="ru-RU" sz="2000" dirty="0">
              <a:latin typeface="Arial" charset="0"/>
              <a:ea typeface="Arial" charset="0"/>
              <a:cs typeface="Arial" charset="0"/>
            </a:endParaRPr>
          </a:p>
          <a:p>
            <a:r>
              <a:rPr lang="ru-RU" sz="2000" dirty="0" smtClean="0">
                <a:latin typeface="Arial" charset="0"/>
                <a:ea typeface="Arial" charset="0"/>
                <a:cs typeface="Arial" charset="0"/>
              </a:rPr>
              <a:t>Более гибкая в меняющихся условиях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67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элементы существующей модели углеродного регулирования в России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Юридическая фирма «Кауза Привата»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ru-RU" smtClean="0"/>
              <a:t>www.causaprivata.ru</a:t>
            </a:r>
            <a:endParaRPr lang="ru-RU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95400" y="2019300"/>
            <a:ext cx="9601200" cy="38481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830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40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latin typeface="Arial" charset="0"/>
                <a:ea typeface="Arial" charset="0"/>
                <a:cs typeface="Arial" charset="0"/>
              </a:rPr>
              <a:t>Регулируемые </a:t>
            </a:r>
            <a:r>
              <a:rPr lang="ru-RU" sz="1600" b="1" dirty="0">
                <a:latin typeface="Arial" charset="0"/>
                <a:ea typeface="Arial" charset="0"/>
                <a:cs typeface="Arial" charset="0"/>
              </a:rPr>
              <a:t>газы (т.н. «вредные (загрязняющие) вещества») </a:t>
            </a:r>
          </a:p>
          <a:p>
            <a:pPr marL="0" indent="0">
              <a:buNone/>
            </a:pPr>
            <a:r>
              <a:rPr lang="ru-RU" sz="1400" dirty="0" smtClean="0">
                <a:latin typeface="Arial" charset="0"/>
                <a:ea typeface="Arial" charset="0"/>
                <a:cs typeface="Arial" charset="0"/>
              </a:rPr>
              <a:t>Согласно установленному перечню (Приказ </a:t>
            </a:r>
            <a:r>
              <a:rPr lang="ru-RU" sz="1400" dirty="0">
                <a:latin typeface="Arial" charset="0"/>
                <a:ea typeface="Arial" charset="0"/>
                <a:cs typeface="Arial" charset="0"/>
              </a:rPr>
              <a:t>Минприроды России от 31 декабря 2010 г. </a:t>
            </a:r>
            <a:r>
              <a:rPr lang="ru-RU" sz="1400" dirty="0" err="1">
                <a:latin typeface="Arial" charset="0"/>
                <a:ea typeface="Arial" charset="0"/>
                <a:cs typeface="Arial" charset="0"/>
              </a:rPr>
              <a:t>N</a:t>
            </a:r>
            <a:r>
              <a:rPr lang="ru-RU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ru-RU" sz="1400" dirty="0" smtClean="0">
                <a:latin typeface="Arial" charset="0"/>
                <a:ea typeface="Arial" charset="0"/>
                <a:cs typeface="Arial" charset="0"/>
              </a:rPr>
              <a:t>579)</a:t>
            </a: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ru-RU" sz="1400" dirty="0" smtClean="0">
                <a:latin typeface="Arial" charset="0"/>
                <a:ea typeface="Arial" charset="0"/>
                <a:cs typeface="Arial" charset="0"/>
              </a:rPr>
              <a:t>--- </a:t>
            </a:r>
            <a:r>
              <a:rPr lang="ru-RU" sz="1400" i="1" dirty="0" smtClean="0">
                <a:latin typeface="Arial" charset="0"/>
                <a:ea typeface="Arial" charset="0"/>
                <a:cs typeface="Arial" charset="0"/>
              </a:rPr>
              <a:t>не совпадает по ряду газов (включая СО2)</a:t>
            </a:r>
          </a:p>
          <a:p>
            <a:r>
              <a:rPr lang="ru-RU" sz="1600" b="1" dirty="0" smtClean="0">
                <a:latin typeface="Arial" charset="0"/>
                <a:ea typeface="Arial" charset="0"/>
                <a:cs typeface="Arial" charset="0"/>
              </a:rPr>
              <a:t>Нормативы </a:t>
            </a:r>
            <a:r>
              <a:rPr lang="ru-RU" sz="1600" b="1" dirty="0">
                <a:latin typeface="Arial" charset="0"/>
                <a:ea typeface="Arial" charset="0"/>
                <a:cs typeface="Arial" charset="0"/>
              </a:rPr>
              <a:t>выбросов загрязняющих веществ в </a:t>
            </a:r>
            <a:r>
              <a:rPr lang="ru-RU" sz="1600" b="1" dirty="0" smtClean="0">
                <a:latin typeface="Arial" charset="0"/>
                <a:ea typeface="Arial" charset="0"/>
                <a:cs typeface="Arial" charset="0"/>
              </a:rPr>
              <a:t>атмосферу</a:t>
            </a:r>
            <a:endParaRPr lang="en-US" sz="1600" b="1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ru-RU" sz="1400" dirty="0">
                <a:latin typeface="Arial" charset="0"/>
                <a:ea typeface="Arial" charset="0"/>
                <a:cs typeface="Arial" charset="0"/>
              </a:rPr>
              <a:t>Административные разрешения на выброс вредных (загрязняющих) веществ в атмосферный воздух, </a:t>
            </a:r>
            <a:r>
              <a:rPr lang="ru-RU" sz="1400" dirty="0" smtClean="0">
                <a:latin typeface="Arial" charset="0"/>
                <a:ea typeface="Arial" charset="0"/>
                <a:cs typeface="Arial" charset="0"/>
              </a:rPr>
              <a:t>выдаются </a:t>
            </a:r>
            <a:r>
              <a:rPr lang="ru-RU" sz="1400" dirty="0">
                <a:latin typeface="Arial" charset="0"/>
                <a:ea typeface="Arial" charset="0"/>
                <a:cs typeface="Arial" charset="0"/>
              </a:rPr>
              <a:t>каждому конкретному стационарному источнику выбросов уполномоченными органами власти в </a:t>
            </a:r>
            <a:r>
              <a:rPr lang="ru-RU" sz="1400" dirty="0" smtClean="0">
                <a:latin typeface="Arial" charset="0"/>
                <a:ea typeface="Arial" charset="0"/>
                <a:cs typeface="Arial" charset="0"/>
              </a:rPr>
              <a:t>установленном порядке --- </a:t>
            </a:r>
            <a:r>
              <a:rPr lang="ru-RU" sz="1400" i="1" dirty="0" smtClean="0">
                <a:latin typeface="Arial" charset="0"/>
                <a:ea typeface="Arial" charset="0"/>
                <a:cs typeface="Arial" charset="0"/>
              </a:rPr>
              <a:t>ограничение на масштабирования системы и </a:t>
            </a:r>
            <a:r>
              <a:rPr lang="ru-RU" sz="1400" i="1" dirty="0">
                <a:latin typeface="Arial" charset="0"/>
                <a:ea typeface="Arial" charset="0"/>
                <a:cs typeface="Arial" charset="0"/>
              </a:rPr>
              <a:t>упрощению </a:t>
            </a:r>
            <a:r>
              <a:rPr lang="ru-RU" sz="1400" i="1" dirty="0" smtClean="0">
                <a:latin typeface="Arial" charset="0"/>
                <a:ea typeface="Arial" charset="0"/>
                <a:cs typeface="Arial" charset="0"/>
              </a:rPr>
              <a:t>регулирования</a:t>
            </a:r>
            <a:r>
              <a:rPr lang="ru-RU" sz="1400" i="1" dirty="0">
                <a:latin typeface="Arial" charset="0"/>
                <a:ea typeface="Arial" charset="0"/>
                <a:cs typeface="Arial" charset="0"/>
              </a:rPr>
              <a:t> </a:t>
            </a:r>
            <a:endParaRPr lang="en-US" sz="1400" i="1" dirty="0">
              <a:latin typeface="Arial" charset="0"/>
              <a:ea typeface="Arial" charset="0"/>
              <a:cs typeface="Arial" charset="0"/>
            </a:endParaRPr>
          </a:p>
          <a:p>
            <a:r>
              <a:rPr lang="ru-RU" sz="1600" b="1" dirty="0" smtClean="0">
                <a:latin typeface="Arial" charset="0"/>
                <a:ea typeface="Arial" charset="0"/>
                <a:cs typeface="Arial" charset="0"/>
              </a:rPr>
              <a:t>Экологические </a:t>
            </a:r>
            <a:r>
              <a:rPr lang="ru-RU" sz="1600" b="1" dirty="0">
                <a:latin typeface="Arial" charset="0"/>
                <a:ea typeface="Arial" charset="0"/>
                <a:cs typeface="Arial" charset="0"/>
              </a:rPr>
              <a:t>платежи за выбросы загрязняющих веществ в атмосферу</a:t>
            </a:r>
            <a:endParaRPr lang="en-US" sz="1600" b="1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Arial" charset="0"/>
                <a:ea typeface="Arial" charset="0"/>
                <a:cs typeface="Arial" charset="0"/>
              </a:rPr>
              <a:t>Базовые нормативы </a:t>
            </a:r>
            <a:r>
              <a:rPr lang="ru-RU" sz="1400" dirty="0">
                <a:latin typeface="Arial" charset="0"/>
                <a:ea typeface="Arial" charset="0"/>
                <a:cs typeface="Arial" charset="0"/>
              </a:rPr>
              <a:t>платы за негативное воздействие на окружающую среду, а также платы за т.н. «сверхлимитное» загрязнение окружающей среды </a:t>
            </a:r>
            <a:r>
              <a:rPr lang="ru-RU" sz="1400" dirty="0" smtClean="0">
                <a:latin typeface="Arial" charset="0"/>
                <a:ea typeface="Arial" charset="0"/>
                <a:cs typeface="Arial" charset="0"/>
              </a:rPr>
              <a:t>--- </a:t>
            </a:r>
            <a:r>
              <a:rPr lang="ru-RU" sz="1400" i="1" dirty="0" smtClean="0">
                <a:latin typeface="Arial" charset="0"/>
                <a:ea typeface="Arial" charset="0"/>
                <a:cs typeface="Arial" charset="0"/>
              </a:rPr>
              <a:t>не соотносятся </a:t>
            </a:r>
            <a:r>
              <a:rPr lang="ru-RU" sz="1400" i="1" dirty="0">
                <a:latin typeface="Arial" charset="0"/>
                <a:ea typeface="Arial" charset="0"/>
                <a:cs typeface="Arial" charset="0"/>
              </a:rPr>
              <a:t>с реальным </a:t>
            </a:r>
            <a:r>
              <a:rPr lang="ru-RU" sz="1400" i="1" dirty="0" smtClean="0">
                <a:latin typeface="Arial" charset="0"/>
                <a:ea typeface="Arial" charset="0"/>
                <a:cs typeface="Arial" charset="0"/>
              </a:rPr>
              <a:t>вредом </a:t>
            </a:r>
            <a:r>
              <a:rPr lang="ru-RU" sz="1400" i="1" dirty="0">
                <a:latin typeface="Arial" charset="0"/>
                <a:ea typeface="Arial" charset="0"/>
                <a:cs typeface="Arial" charset="0"/>
              </a:rPr>
              <a:t>окружающей </a:t>
            </a:r>
            <a:r>
              <a:rPr lang="ru-RU" sz="1400" i="1" dirty="0" smtClean="0">
                <a:latin typeface="Arial" charset="0"/>
                <a:ea typeface="Arial" charset="0"/>
                <a:cs typeface="Arial" charset="0"/>
              </a:rPr>
              <a:t>среде и практически </a:t>
            </a:r>
            <a:r>
              <a:rPr lang="ru-RU" sz="1400" i="1" dirty="0">
                <a:latin typeface="Arial" charset="0"/>
                <a:ea typeface="Arial" charset="0"/>
                <a:cs typeface="Arial" charset="0"/>
              </a:rPr>
              <a:t>не мотивирует </a:t>
            </a:r>
            <a:r>
              <a:rPr lang="ru-RU" sz="1400" i="1" dirty="0" smtClean="0">
                <a:latin typeface="Arial" charset="0"/>
                <a:ea typeface="Arial" charset="0"/>
                <a:cs typeface="Arial" charset="0"/>
              </a:rPr>
              <a:t>на мероприятия по сокращению выбросов</a:t>
            </a:r>
            <a:endParaRPr lang="en-US" sz="1400" i="1" dirty="0">
              <a:latin typeface="Arial" charset="0"/>
              <a:ea typeface="Arial" charset="0"/>
              <a:cs typeface="Arial" charset="0"/>
            </a:endParaRPr>
          </a:p>
          <a:p>
            <a:r>
              <a:rPr lang="ru-RU" sz="1600" b="1" dirty="0" smtClean="0">
                <a:latin typeface="Arial" charset="0"/>
                <a:ea typeface="Arial" charset="0"/>
                <a:cs typeface="Arial" charset="0"/>
              </a:rPr>
              <a:t>Отчетность</a:t>
            </a:r>
            <a:endParaRPr lang="en-US" sz="1600" b="1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Arial" charset="0"/>
                <a:ea typeface="Arial" charset="0"/>
                <a:cs typeface="Arial" charset="0"/>
              </a:rPr>
              <a:t>Носит исключительно статистический характер</a:t>
            </a:r>
            <a:endParaRPr lang="en-US" altLang="en-US" sz="1400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23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элементы «рыночной модели» углеродного регулирования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Юридическая фирма «Кауза Привата»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ru-RU" smtClean="0"/>
              <a:t>www.causaprivata.ru</a:t>
            </a:r>
            <a:endParaRPr lang="ru-RU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95400" y="2019299"/>
            <a:ext cx="9601200" cy="43556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830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40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Установление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максимального объема (лимита) допустимых выбросов 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для предприятий (в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форме адресного установления (как 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сейчас) или отраслевого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подхода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)</a:t>
            </a:r>
            <a:endParaRPr lang="en-US" sz="1600" dirty="0">
              <a:latin typeface="Arial" charset="0"/>
              <a:ea typeface="Arial" charset="0"/>
              <a:cs typeface="Arial" charset="0"/>
            </a:endParaRPr>
          </a:p>
          <a:p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Прямое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допущение возможности обмена (торговли) между владельцами источников выбросов 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углеродными единицами, созданными на базе фактических сокращений выбросов</a:t>
            </a:r>
            <a:endParaRPr lang="en-US" sz="1600" dirty="0">
              <a:latin typeface="Arial" charset="0"/>
              <a:ea typeface="Arial" charset="0"/>
              <a:cs typeface="Arial" charset="0"/>
            </a:endParaRPr>
          </a:p>
          <a:p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Установление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динамического 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платежа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за превышение 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лимита, установленного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для 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владельца источника</a:t>
            </a:r>
            <a:endParaRPr lang="en-US" sz="1600" dirty="0">
              <a:latin typeface="Arial" charset="0"/>
              <a:ea typeface="Arial" charset="0"/>
              <a:cs typeface="Arial" charset="0"/>
            </a:endParaRPr>
          </a:p>
          <a:p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Унификация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состава загрязняющих веществ с 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международно-признанным составом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«парниковых 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газов»</a:t>
            </a:r>
          </a:p>
          <a:p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Проведение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периодических аукционов по продаже дополнительного количества 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углеродных единиц</a:t>
            </a:r>
            <a:endParaRPr lang="en-US" sz="1600" dirty="0">
              <a:latin typeface="Arial" charset="0"/>
              <a:ea typeface="Arial" charset="0"/>
              <a:cs typeface="Arial" charset="0"/>
            </a:endParaRPr>
          </a:p>
          <a:p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Создание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единого «оператора рынка» (например, в форме самостоятельного 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лица или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на базе существующего министерства – например, Минприроды России)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endParaRPr lang="en-US" altLang="en-US" sz="16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91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Основные функции «оператора углеродного рынка» в рыночной модели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Юридическая фирма «Кауза Привата»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ru-RU" smtClean="0"/>
              <a:t>www.causaprivata.ru</a:t>
            </a:r>
            <a:endParaRPr lang="ru-RU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95400" y="2019299"/>
            <a:ext cx="9601200" cy="43556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830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40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latin typeface="Arial" charset="0"/>
                <a:ea typeface="Arial" charset="0"/>
                <a:cs typeface="Arial" charset="0"/>
              </a:rPr>
              <a:t>Утверждение </a:t>
            </a:r>
            <a:r>
              <a:rPr lang="ru-RU" dirty="0">
                <a:latin typeface="Arial" charset="0"/>
                <a:ea typeface="Arial" charset="0"/>
                <a:cs typeface="Arial" charset="0"/>
              </a:rPr>
              <a:t>методологии и правил приема к учету и обороту сокращений выбросов, достигаемых предприятиями, и непосредственно учет и запись сокращений выбросов парниковых; 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r>
              <a:rPr lang="ru-RU" dirty="0" smtClean="0">
                <a:latin typeface="Arial" charset="0"/>
                <a:ea typeface="Arial" charset="0"/>
                <a:cs typeface="Arial" charset="0"/>
              </a:rPr>
              <a:t>Ведение </a:t>
            </a:r>
            <a:r>
              <a:rPr lang="ru-RU" dirty="0">
                <a:latin typeface="Arial" charset="0"/>
                <a:ea typeface="Arial" charset="0"/>
                <a:cs typeface="Arial" charset="0"/>
              </a:rPr>
              <a:t>реестра </a:t>
            </a:r>
            <a:r>
              <a:rPr lang="ru-RU" dirty="0" smtClean="0">
                <a:latin typeface="Arial" charset="0"/>
                <a:ea typeface="Arial" charset="0"/>
                <a:cs typeface="Arial" charset="0"/>
              </a:rPr>
              <a:t>проектов и углеродных единиц, соответствующих </a:t>
            </a:r>
            <a:r>
              <a:rPr lang="ru-RU" dirty="0">
                <a:latin typeface="Arial" charset="0"/>
                <a:ea typeface="Arial" charset="0"/>
                <a:cs typeface="Arial" charset="0"/>
              </a:rPr>
              <a:t>утвержденным правилам и методологиям, а также сделок с ними</a:t>
            </a:r>
            <a:r>
              <a:rPr lang="ru-RU" dirty="0" smtClean="0">
                <a:latin typeface="Arial" charset="0"/>
                <a:ea typeface="Arial" charset="0"/>
                <a:cs typeface="Arial" charset="0"/>
              </a:rPr>
              <a:t>;</a:t>
            </a:r>
            <a:r>
              <a:rPr lang="ru-RU" dirty="0">
                <a:latin typeface="Arial" charset="0"/>
                <a:ea typeface="Arial" charset="0"/>
                <a:cs typeface="Arial" charset="0"/>
              </a:rPr>
              <a:t> 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r>
              <a:rPr lang="ru-RU" dirty="0" smtClean="0">
                <a:latin typeface="Arial" charset="0"/>
                <a:ea typeface="Arial" charset="0"/>
                <a:cs typeface="Arial" charset="0"/>
              </a:rPr>
              <a:t>Обеспечение </a:t>
            </a:r>
            <a:r>
              <a:rPr lang="ru-RU" dirty="0">
                <a:latin typeface="Arial" charset="0"/>
                <a:ea typeface="Arial" charset="0"/>
                <a:cs typeface="Arial" charset="0"/>
              </a:rPr>
              <a:t>эффективной связи </a:t>
            </a:r>
            <a:r>
              <a:rPr lang="ru-RU" dirty="0" smtClean="0">
                <a:latin typeface="Arial" charset="0"/>
                <a:ea typeface="Arial" charset="0"/>
                <a:cs typeface="Arial" charset="0"/>
              </a:rPr>
              <a:t>углеродного реестра с </a:t>
            </a:r>
            <a:r>
              <a:rPr lang="ru-RU" dirty="0">
                <a:latin typeface="Arial" charset="0"/>
                <a:ea typeface="Arial" charset="0"/>
                <a:cs typeface="Arial" charset="0"/>
              </a:rPr>
              <a:t>реестрами других </a:t>
            </a:r>
            <a:r>
              <a:rPr lang="ru-RU" dirty="0" smtClean="0">
                <a:latin typeface="Arial" charset="0"/>
                <a:ea typeface="Arial" charset="0"/>
                <a:cs typeface="Arial" charset="0"/>
              </a:rPr>
              <a:t>государств</a:t>
            </a:r>
            <a:endParaRPr lang="en-US" altLang="en-US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60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Формирование пилотной модели углеродного рынка в России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Юридическая фирма «Кауза Привата»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ru-RU" smtClean="0"/>
              <a:t>www.causaprivata.ru</a:t>
            </a:r>
            <a:endParaRPr lang="ru-RU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95400" y="2019299"/>
            <a:ext cx="9601200" cy="43556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830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40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altLang="en-US" sz="2800" dirty="0" smtClean="0">
                <a:latin typeface="Arial" charset="0"/>
                <a:ea typeface="Arial" charset="0"/>
                <a:cs typeface="Arial" charset="0"/>
              </a:rPr>
              <a:t>Уже сейчас углеродный рынок в России может формироваться на основе т.н. «добровольной системы торговли выбросами»</a:t>
            </a:r>
            <a:endParaRPr lang="ru-RU" altLang="en-US" sz="28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altLang="en-US" sz="28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altLang="en-US" sz="2800" dirty="0" smtClean="0">
                <a:latin typeface="Arial" charset="0"/>
                <a:ea typeface="Arial" charset="0"/>
                <a:cs typeface="Arial" charset="0"/>
              </a:rPr>
              <a:t>В России уже имеются успешные примеры сделок купли-продажи углеродных единиц в рамках «добровольной» </a:t>
            </a:r>
            <a:r>
              <a:rPr lang="ru-RU" altLang="en-US" sz="2800" dirty="0" smtClean="0">
                <a:latin typeface="Arial" charset="0"/>
                <a:ea typeface="Arial" charset="0"/>
                <a:cs typeface="Arial" charset="0"/>
              </a:rPr>
              <a:t>СТВ</a:t>
            </a:r>
            <a:endParaRPr lang="ru-RU" altLang="en-US" sz="2800" dirty="0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988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Основные черты реализации пилотной модели углеродного рынка в России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Юридическая фирма «Кауза Привата»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ru-RU" smtClean="0"/>
              <a:t>www.causaprivata.ru</a:t>
            </a:r>
            <a:endParaRPr lang="ru-RU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95400" y="2019299"/>
            <a:ext cx="9601200" cy="43556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830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40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en-US" sz="2800" dirty="0" smtClean="0">
                <a:latin typeface="Arial" charset="0"/>
                <a:ea typeface="Arial" charset="0"/>
                <a:cs typeface="Arial" charset="0"/>
              </a:rPr>
              <a:t>Законодательно не запрещено (должны </a:t>
            </a:r>
            <a:r>
              <a:rPr lang="ru-RU" altLang="en-US" sz="2800" dirty="0">
                <a:latin typeface="Arial" charset="0"/>
                <a:ea typeface="Arial" charset="0"/>
                <a:cs typeface="Arial" charset="0"/>
              </a:rPr>
              <a:t>применяться основные правила российского </a:t>
            </a:r>
            <a:r>
              <a:rPr lang="ru-RU" altLang="en-US" sz="2800" dirty="0" smtClean="0">
                <a:latin typeface="Arial" charset="0"/>
                <a:ea typeface="Arial" charset="0"/>
                <a:cs typeface="Arial" charset="0"/>
              </a:rPr>
              <a:t>законодательства)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altLang="en-US" sz="28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en-US" sz="2800" dirty="0">
                <a:latin typeface="Arial" charset="0"/>
                <a:ea typeface="Arial" charset="0"/>
                <a:cs typeface="Arial" charset="0"/>
              </a:rPr>
              <a:t>Важность установления четких правил и процедур </a:t>
            </a:r>
            <a:r>
              <a:rPr lang="ru-RU" altLang="en-US" sz="2800" dirty="0" smtClean="0">
                <a:latin typeface="Arial" charset="0"/>
                <a:ea typeface="Arial" charset="0"/>
                <a:cs typeface="Arial" charset="0"/>
              </a:rPr>
              <a:t>сертификации проекта и углеродных единиц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altLang="en-US" sz="2800" dirty="0" smtClean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en-US" sz="2800" b="1" dirty="0" smtClean="0">
                <a:latin typeface="Arial" charset="0"/>
                <a:ea typeface="Arial" charset="0"/>
                <a:cs typeface="Arial" charset="0"/>
              </a:rPr>
              <a:t>Основная проблема </a:t>
            </a:r>
            <a:r>
              <a:rPr lang="ru-RU" altLang="en-US" sz="2800" dirty="0" smtClean="0">
                <a:latin typeface="Arial" charset="0"/>
                <a:ea typeface="Arial" charset="0"/>
                <a:cs typeface="Arial" charset="0"/>
              </a:rPr>
              <a:t>– появление самого «товара» (углеродной единицы)</a:t>
            </a:r>
            <a:endParaRPr lang="en-US" altLang="en-US" sz="28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351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Реестр углеродных единиц - решение основной проблемы СТВ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Юридическая фирма «Кауза Привата»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ru-RU" smtClean="0"/>
              <a:t>www.causaprivata.ru</a:t>
            </a:r>
            <a:endParaRPr lang="ru-RU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95400" y="2019299"/>
            <a:ext cx="9601200" cy="43556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830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40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altLang="en-US" sz="2800" dirty="0" smtClean="0">
                <a:latin typeface="Arial" charset="0"/>
                <a:ea typeface="Arial" charset="0"/>
                <a:cs typeface="Arial" charset="0"/>
              </a:rPr>
              <a:t>Внесение информации об углеродных единицах и операциях с ними в реестр углеродных единиц (международный или локальный) позволяет с большей уверенностью рассматривать их как зафиксированный (возникший) «товар».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altLang="en-US" sz="2800" i="1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altLang="en-US" sz="2800" i="1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altLang="en-US" sz="2800" i="1" dirty="0" smtClean="0">
                <a:latin typeface="Arial" charset="0"/>
                <a:ea typeface="Arial" charset="0"/>
                <a:cs typeface="Arial" charset="0"/>
              </a:rPr>
              <a:t>Классический пример – реестр акций.</a:t>
            </a:r>
            <a:endParaRPr lang="ru-RU" altLang="en-US" sz="2800" i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305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Углеродные сделки в рамках пилотной модели углеродного рынка в России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Юридическая фирма «Кауза Привата»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ru-RU" smtClean="0"/>
              <a:t>www.causaprivata.ru</a:t>
            </a:r>
            <a:endParaRPr lang="ru-RU" dirty="0"/>
          </a:p>
        </p:txBody>
      </p:sp>
      <p:sp>
        <p:nvSpPr>
          <p:cNvPr id="7" name="Rounded Rectangle 6"/>
          <p:cNvSpPr/>
          <p:nvPr/>
        </p:nvSpPr>
        <p:spPr>
          <a:xfrm>
            <a:off x="1295400" y="2670302"/>
            <a:ext cx="2005780" cy="104713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Покупатель сокращений выбросов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093110" y="2670302"/>
            <a:ext cx="2005780" cy="1047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Владелец сокращений выбросов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093110" y="4805871"/>
            <a:ext cx="2005780" cy="1047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Проект</a:t>
            </a:r>
            <a:endParaRPr lang="en-US" dirty="0"/>
          </a:p>
        </p:txBody>
      </p:sp>
      <p:cxnSp>
        <p:nvCxnSpPr>
          <p:cNvPr id="10" name="Straight Arrow Connector 9"/>
          <p:cNvCxnSpPr>
            <a:stCxn id="8" idx="2"/>
            <a:endCxn id="9" idx="0"/>
          </p:cNvCxnSpPr>
          <p:nvPr/>
        </p:nvCxnSpPr>
        <p:spPr>
          <a:xfrm>
            <a:off x="6096000" y="3717438"/>
            <a:ext cx="0" cy="1088433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301180" y="3033526"/>
            <a:ext cx="1791930" cy="0"/>
          </a:xfrm>
          <a:prstGeom prst="straightConnector1">
            <a:avLst/>
          </a:prstGeom>
          <a:ln w="317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096000" y="4076989"/>
            <a:ext cx="15780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Реализация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39" name="Rounded Rectangle 238"/>
          <p:cNvSpPr/>
          <p:nvPr/>
        </p:nvSpPr>
        <p:spPr>
          <a:xfrm>
            <a:off x="8890820" y="2667646"/>
            <a:ext cx="2005780" cy="104713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Независимая экспертная организация</a:t>
            </a:r>
            <a:endParaRPr lang="en-US" dirty="0"/>
          </a:p>
        </p:txBody>
      </p:sp>
      <p:cxnSp>
        <p:nvCxnSpPr>
          <p:cNvPr id="240" name="Straight Arrow Connector 239"/>
          <p:cNvCxnSpPr>
            <a:stCxn id="239" idx="1"/>
            <a:endCxn id="8" idx="3"/>
          </p:cNvCxnSpPr>
          <p:nvPr/>
        </p:nvCxnSpPr>
        <p:spPr>
          <a:xfrm flipH="1">
            <a:off x="7098890" y="3191214"/>
            <a:ext cx="1791930" cy="2656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TextBox 243"/>
          <p:cNvSpPr txBox="1"/>
          <p:nvPr/>
        </p:nvSpPr>
        <p:spPr>
          <a:xfrm>
            <a:off x="7151683" y="2694972"/>
            <a:ext cx="1686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Сертификация</a:t>
            </a:r>
            <a:endParaRPr lang="en-US" sz="16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47" name="Straight Arrow Connector 246"/>
          <p:cNvCxnSpPr/>
          <p:nvPr/>
        </p:nvCxnSpPr>
        <p:spPr>
          <a:xfrm flipH="1">
            <a:off x="3301180" y="3408218"/>
            <a:ext cx="1791930" cy="0"/>
          </a:xfrm>
          <a:prstGeom prst="straightConnector1">
            <a:avLst/>
          </a:prstGeom>
          <a:ln w="317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 txBox="1"/>
          <p:nvPr/>
        </p:nvSpPr>
        <p:spPr>
          <a:xfrm>
            <a:off x="3353973" y="2375258"/>
            <a:ext cx="168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smtClean="0">
                <a:latin typeface="Arial" charset="0"/>
                <a:ea typeface="Arial" charset="0"/>
                <a:cs typeface="Arial" charset="0"/>
              </a:rPr>
              <a:t>Углеродные единицы</a:t>
            </a:r>
            <a:endParaRPr lang="en-US" sz="1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3406766" y="3451976"/>
            <a:ext cx="1686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" charset="0"/>
                <a:ea typeface="Arial" charset="0"/>
                <a:cs typeface="Arial" charset="0"/>
              </a:rPr>
              <a:t>$$$</a:t>
            </a:r>
            <a:endParaRPr lang="en-US" sz="16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19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les Direction 16X9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2E021FAA-F19F-4374-BB87-70577DFAD819}" vid="{E1AA2BE0-B234-4F41-BA7E-DC1D3C8A1211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0D23229-ACB3-4158-AD37-197CF91833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направления развития бизнеса (широкоэкранная)</Template>
  <TotalTime>0</TotalTime>
  <Words>562</Words>
  <Application>Microsoft Macintosh PowerPoint</Application>
  <PresentationFormat>Widescreen</PresentationFormat>
  <Paragraphs>86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Book Antiqua</vt:lpstr>
      <vt:lpstr>ＭＳ Ｐゴシック</vt:lpstr>
      <vt:lpstr>Arial</vt:lpstr>
      <vt:lpstr>Sales Direction 16X9</vt:lpstr>
      <vt:lpstr>Углеродный рынок в России. Основные черты регулирования</vt:lpstr>
      <vt:lpstr>Возможные модели углеродного регулирования (и их практические черты)</vt:lpstr>
      <vt:lpstr>Основные элементы существующей модели углеродного регулирования в России</vt:lpstr>
      <vt:lpstr>Основные элементы «рыночной модели» углеродного регулирования</vt:lpstr>
      <vt:lpstr>Основные функции «оператора углеродного рынка» в рыночной модели</vt:lpstr>
      <vt:lpstr>Формирование пилотной модели углеродного рынка в России</vt:lpstr>
      <vt:lpstr>Основные черты реализации пилотной модели углеродного рынка в России</vt:lpstr>
      <vt:lpstr>Реестр углеродных единиц - решение основной проблемы СТВ</vt:lpstr>
      <vt:lpstr>Углеродные сделки в рамках пилотной модели углеродного рынка в России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2014-09-10T11:25:00Z</dcterms:created>
  <dcterms:modified xsi:type="dcterms:W3CDTF">2016-05-23T09:15:54Z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